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652" r:id="rId2"/>
    <p:sldId id="679" r:id="rId3"/>
    <p:sldId id="681" r:id="rId4"/>
    <p:sldId id="682" r:id="rId5"/>
    <p:sldId id="683" r:id="rId6"/>
    <p:sldId id="684" r:id="rId7"/>
    <p:sldId id="685" r:id="rId8"/>
    <p:sldId id="689" r:id="rId9"/>
    <p:sldId id="690" r:id="rId10"/>
    <p:sldId id="700" r:id="rId11"/>
    <p:sldId id="701" r:id="rId12"/>
    <p:sldId id="698" r:id="rId13"/>
    <p:sldId id="699" r:id="rId14"/>
    <p:sldId id="702" r:id="rId15"/>
    <p:sldId id="703" r:id="rId16"/>
    <p:sldId id="691" r:id="rId17"/>
    <p:sldId id="705" r:id="rId18"/>
    <p:sldId id="706" r:id="rId19"/>
    <p:sldId id="693" r:id="rId20"/>
    <p:sldId id="704" r:id="rId21"/>
    <p:sldId id="695" r:id="rId22"/>
    <p:sldId id="694" r:id="rId23"/>
    <p:sldId id="692" r:id="rId24"/>
    <p:sldId id="697" r:id="rId25"/>
    <p:sldId id="707" r:id="rId26"/>
  </p:sldIdLst>
  <p:sldSz cx="9144000" cy="6858000" type="screen4x3"/>
  <p:notesSz cx="6858000" cy="9144000"/>
  <p:custShowLst>
    <p:custShow name="재구성한 쇼 1" id="0">
      <p:sldLst/>
    </p:custShow>
    <p:custShow name="재구성한 쇼 2" id="1">
      <p:sldLst/>
    </p:custShow>
    <p:custShow name="Find Behaviors Variables" id="2">
      <p:sldLst/>
    </p:custShow>
    <p:custShow name="Research Users Requirements" id="3">
      <p:sldLst/>
    </p:custShow>
    <p:custShow name="Analyzing Behaviors Variables" id="4">
      <p:sldLst/>
    </p:custShow>
    <p:custShow name="Make individual Persona" id="5">
      <p:sldLst/>
    </p:custShow>
    <p:custShow name="What if customer’s requirements" id="6">
      <p:sldLst/>
    </p:custShow>
  </p:custShow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  <a:srgbClr val="FFFF66"/>
    <a:srgbClr val="FFFF97"/>
    <a:srgbClr val="6F89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39" autoAdjust="0"/>
    <p:restoredTop sz="96311" autoAdjust="0"/>
  </p:normalViewPr>
  <p:slideViewPr>
    <p:cSldViewPr>
      <p:cViewPr>
        <p:scale>
          <a:sx n="106" d="100"/>
          <a:sy n="106" d="100"/>
        </p:scale>
        <p:origin x="-10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>
      <p:cViewPr varScale="1">
        <p:scale>
          <a:sx n="54" d="100"/>
          <a:sy n="54" d="100"/>
        </p:scale>
        <p:origin x="-2346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A12A8E-8A84-4CE2-AB2D-FDBFE932108E}" type="datetimeFigureOut">
              <a:rPr lang="ko-KR" altLang="en-US" smtClean="0"/>
              <a:pPr/>
              <a:t>2019-06-21</a:t>
            </a:fld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96E18-C80D-4A81-AC24-4ABFEA74515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13518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CB896-0DD3-41B7-A489-CF805F238942}" type="datetimeFigureOut">
              <a:rPr lang="ko-KR" altLang="en-US" smtClean="0"/>
              <a:pPr/>
              <a:t>2019-06-21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DAD778-3262-4885-B27A-E3245008E14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41577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AD778-3262-4885-B27A-E3245008E14B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0093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</a:t>
            </a:r>
            <a:r>
              <a:rPr lang="ko-KR" altLang="en-US" dirty="0" smtClean="0"/>
              <a:t>인 가구 </a:t>
            </a:r>
            <a:r>
              <a:rPr lang="en-US" altLang="ko-KR" dirty="0" smtClean="0"/>
              <a:t>: 561.9</a:t>
            </a:r>
            <a:r>
              <a:rPr lang="ko-KR" altLang="en-US" dirty="0" smtClean="0"/>
              <a:t>만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대부분 저소득층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AD778-3262-4885-B27A-E3245008E14B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timjey\Desktop\Mr.Ju\STA\ppt\2012\edu_templet\bg01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1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8" name="Text Box 9"/>
          <p:cNvSpPr txBox="1">
            <a:spLocks noChangeArrowheads="1"/>
          </p:cNvSpPr>
          <p:nvPr userDrawn="1"/>
        </p:nvSpPr>
        <p:spPr bwMode="auto">
          <a:xfrm>
            <a:off x="1211986" y="6516256"/>
            <a:ext cx="6789038" cy="27033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defPPr>
              <a:defRPr lang="ko-KR"/>
            </a:defPPr>
            <a:lvl1pPr algn="l" rtl="0" fontAlgn="base" latinLnBrk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•"/>
              <a:defRPr kumimoji="1" sz="1400" kern="1200">
                <a:solidFill>
                  <a:schemeClr val="tx1"/>
                </a:solidFill>
                <a:latin typeface="Tahoma" pitchFamily="34" charset="0"/>
                <a:ea typeface="휴먼모음T" pitchFamily="18" charset="-127"/>
                <a:cs typeface="+mn-cs"/>
              </a:defRPr>
            </a:lvl1pPr>
            <a:lvl2pPr marL="457200" algn="l" rtl="0" fontAlgn="base" latinLnBrk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•"/>
              <a:defRPr kumimoji="1" sz="1400" kern="1200">
                <a:solidFill>
                  <a:schemeClr val="tx1"/>
                </a:solidFill>
                <a:latin typeface="Tahoma" pitchFamily="34" charset="0"/>
                <a:ea typeface="휴먼모음T" pitchFamily="18" charset="-127"/>
                <a:cs typeface="+mn-cs"/>
              </a:defRPr>
            </a:lvl2pPr>
            <a:lvl3pPr marL="914400" algn="l" rtl="0" fontAlgn="base" latinLnBrk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•"/>
              <a:defRPr kumimoji="1" sz="1400" kern="1200">
                <a:solidFill>
                  <a:schemeClr val="tx1"/>
                </a:solidFill>
                <a:latin typeface="Tahoma" pitchFamily="34" charset="0"/>
                <a:ea typeface="휴먼모음T" pitchFamily="18" charset="-127"/>
                <a:cs typeface="+mn-cs"/>
              </a:defRPr>
            </a:lvl3pPr>
            <a:lvl4pPr marL="1371600" algn="l" rtl="0" fontAlgn="base" latinLnBrk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•"/>
              <a:defRPr kumimoji="1" sz="1400" kern="1200">
                <a:solidFill>
                  <a:schemeClr val="tx1"/>
                </a:solidFill>
                <a:latin typeface="Tahoma" pitchFamily="34" charset="0"/>
                <a:ea typeface="휴먼모음T" pitchFamily="18" charset="-127"/>
                <a:cs typeface="+mn-cs"/>
              </a:defRPr>
            </a:lvl4pPr>
            <a:lvl5pPr marL="1828800" algn="l" rtl="0" fontAlgn="base" latinLnBrk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•"/>
              <a:defRPr kumimoji="1" sz="1400" kern="1200">
                <a:solidFill>
                  <a:schemeClr val="tx1"/>
                </a:solidFill>
                <a:latin typeface="Tahoma" pitchFamily="34" charset="0"/>
                <a:ea typeface="휴먼모음T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sz="1400" kern="1200">
                <a:solidFill>
                  <a:schemeClr val="tx1"/>
                </a:solidFill>
                <a:latin typeface="Tahoma" pitchFamily="34" charset="0"/>
                <a:ea typeface="휴먼모음T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sz="1400" kern="1200">
                <a:solidFill>
                  <a:schemeClr val="tx1"/>
                </a:solidFill>
                <a:latin typeface="Tahoma" pitchFamily="34" charset="0"/>
                <a:ea typeface="휴먼모음T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sz="1400" kern="1200">
                <a:solidFill>
                  <a:schemeClr val="tx1"/>
                </a:solidFill>
                <a:latin typeface="Tahoma" pitchFamily="34" charset="0"/>
                <a:ea typeface="휴먼모음T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sz="1400" kern="1200">
                <a:solidFill>
                  <a:schemeClr val="tx1"/>
                </a:solidFill>
                <a:latin typeface="Tahoma" pitchFamily="34" charset="0"/>
                <a:ea typeface="휴먼모음T" pitchFamily="18" charset="-127"/>
                <a:cs typeface="+mn-cs"/>
              </a:defRPr>
            </a:lvl9pPr>
          </a:lstStyle>
          <a:p>
            <a:pPr marL="174625" indent="-174625" eaLnBrk="0" hangingPunct="0">
              <a:buFont typeface="Wingdings" pitchFamily="2" charset="2"/>
              <a:buNone/>
            </a:pPr>
            <a:r>
              <a:rPr lang="ko-KR" altLang="en-US" sz="10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본 교재는 저작권의 보호를 받고 있습니다</a:t>
            </a:r>
            <a:r>
              <a:rPr lang="en-US" altLang="ko-KR" sz="10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sz="10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저자의 승인을 받지 않은 복사</a:t>
            </a:r>
            <a:r>
              <a:rPr lang="en-US" altLang="ko-KR" sz="10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0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변형</a:t>
            </a:r>
            <a:r>
              <a:rPr lang="en-US" altLang="ko-KR" sz="10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sz="10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게재 등의 일체 행위를 금지합니다</a:t>
            </a:r>
            <a:r>
              <a:rPr lang="en-US" altLang="ko-KR" sz="1000" dirty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rPr>
              <a:t>.</a:t>
            </a:r>
          </a:p>
        </p:txBody>
      </p:sp>
      <p:sp>
        <p:nvSpPr>
          <p:cNvPr id="21" name="날짜 개체 틀 20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1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85F8A20-CD6F-40D6-A9B2-7254742EF6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3" name="바닥글 개체 틀 22"/>
          <p:cNvSpPr>
            <a:spLocks noGrp="1"/>
          </p:cNvSpPr>
          <p:nvPr>
            <p:ph type="ftr" sz="quarter" idx="12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85F8A20-CD6F-40D6-A9B2-7254742EF6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 flipV="1">
            <a:off x="-85725" y="-19050"/>
            <a:ext cx="9266237" cy="6904434"/>
          </a:xfrm>
          <a:prstGeom prst="rect">
            <a:avLst/>
          </a:prstGeom>
          <a:gradFill>
            <a:gsLst>
              <a:gs pos="0">
                <a:schemeClr val="accent4">
                  <a:lumMod val="50000"/>
                </a:schemeClr>
              </a:gs>
              <a:gs pos="57000">
                <a:schemeClr val="tx1"/>
              </a:gs>
            </a:gsLst>
            <a:lin ang="5400000" scaled="1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504" y="71414"/>
            <a:ext cx="8856984" cy="571504"/>
          </a:xfrm>
          <a:prstGeom prst="rect">
            <a:avLst/>
          </a:prstGeom>
        </p:spPr>
        <p:txBody>
          <a:bodyPr anchor="ctr"/>
          <a:lstStyle>
            <a:lvl1pPr algn="l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7504" y="733382"/>
            <a:ext cx="8928992" cy="5143890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ü"/>
              <a:defRPr sz="2000">
                <a:solidFill>
                  <a:schemeClr val="bg1"/>
                </a:solidFill>
              </a:defRPr>
            </a:lvl1pPr>
            <a:lvl2pPr marL="538163" indent="-285750">
              <a:buClr>
                <a:schemeClr val="bg1"/>
              </a:buClr>
              <a:buFont typeface="Arial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717550" indent="-228600"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§"/>
              <a:defRPr sz="1600">
                <a:solidFill>
                  <a:schemeClr val="bg1"/>
                </a:solidFill>
              </a:defRPr>
            </a:lvl3pPr>
            <a:lvl4pPr marL="985838" indent="-228600">
              <a:buClr>
                <a:schemeClr val="bg1"/>
              </a:buClr>
              <a:buFont typeface="Wingdings" panose="05000000000000000000" pitchFamily="2" charset="2"/>
              <a:buChar char="Ø"/>
              <a:defRPr sz="1400">
                <a:solidFill>
                  <a:schemeClr val="bg1"/>
                </a:solidFill>
              </a:defRPr>
            </a:lvl4pPr>
            <a:lvl5pPr marL="1344613" indent="-228600"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4355976" y="6520259"/>
            <a:ext cx="613198" cy="365125"/>
          </a:xfrm>
          <a:prstGeom prst="rect">
            <a:avLst/>
          </a:prstGeom>
        </p:spPr>
        <p:txBody>
          <a:bodyPr/>
          <a:lstStyle>
            <a:lvl1pPr>
              <a:defRPr sz="1500" b="1">
                <a:solidFill>
                  <a:schemeClr val="bg1"/>
                </a:solidFill>
              </a:defRPr>
            </a:lvl1pPr>
          </a:lstStyle>
          <a:p>
            <a:fld id="{085F8A20-CD6F-40D6-A9B2-7254742EF6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0496" y="6381328"/>
            <a:ext cx="868008" cy="43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85720" y="71414"/>
            <a:ext cx="8186766" cy="582594"/>
          </a:xfrm>
          <a:prstGeom prst="rect">
            <a:avLst/>
          </a:prstGeom>
        </p:spPr>
        <p:txBody>
          <a:bodyPr anchor="ctr"/>
          <a:lstStyle>
            <a:lvl1pPr algn="l">
              <a:defRPr sz="24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ü"/>
              <a:defRPr sz="2000"/>
            </a:lvl1pPr>
            <a:lvl2pPr>
              <a:buClr>
                <a:schemeClr val="tx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/>
            </a:lvl2pPr>
            <a:lvl3pPr>
              <a:defRPr sz="1600"/>
            </a:lvl3pPr>
            <a:lvl4pPr>
              <a:buClr>
                <a:schemeClr val="tx1">
                  <a:lumMod val="50000"/>
                  <a:lumOff val="50000"/>
                </a:schemeClr>
              </a:buClr>
              <a:buFont typeface="Wingdings" pitchFamily="2" charset="2"/>
              <a:buChar char="§"/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ü"/>
              <a:defRPr sz="2000"/>
            </a:lvl1pPr>
            <a:lvl2pPr>
              <a:buClr>
                <a:schemeClr val="tx2">
                  <a:lumMod val="60000"/>
                  <a:lumOff val="40000"/>
                </a:schemeClr>
              </a:buClr>
              <a:buFont typeface="Arial" pitchFamily="34" charset="0"/>
              <a:buChar char="•"/>
              <a:defRPr sz="1800"/>
            </a:lvl2pPr>
            <a:lvl3pPr>
              <a:defRPr sz="1600"/>
            </a:lvl3pPr>
            <a:lvl4pPr>
              <a:buClr>
                <a:schemeClr val="tx1">
                  <a:lumMod val="50000"/>
                  <a:lumOff val="50000"/>
                </a:schemeClr>
              </a:buClr>
              <a:buFont typeface="Wingdings" pitchFamily="2" charset="2"/>
              <a:buChar char="§"/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85F8A20-CD6F-40D6-A9B2-7254742EF6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7158" y="142852"/>
            <a:ext cx="8229600" cy="511156"/>
          </a:xfrm>
          <a:prstGeom prst="rect">
            <a:avLst/>
          </a:prstGeom>
        </p:spPr>
        <p:txBody>
          <a:bodyPr/>
          <a:lstStyle>
            <a:lvl1pPr algn="l">
              <a:defRPr sz="24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ü"/>
              <a:defRPr sz="2000"/>
            </a:lvl1pPr>
            <a:lvl2pPr>
              <a:buFont typeface="Arial" pitchFamily="34" charset="0"/>
              <a:buChar char="•"/>
              <a:defRPr sz="1800"/>
            </a:lvl2pPr>
            <a:lvl3pPr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§"/>
              <a:defRPr sz="1600"/>
            </a:lvl3pPr>
            <a:lvl4pPr>
              <a:buFont typeface="Wingdings" pitchFamily="2" charset="2"/>
              <a:buChar char="§"/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 typeface="Wingdings" pitchFamily="2" charset="2"/>
              <a:buChar char="ü"/>
              <a:defRPr sz="2000"/>
            </a:lvl1pPr>
            <a:lvl2pPr>
              <a:buFont typeface="Arial" pitchFamily="34" charset="0"/>
              <a:buChar char="•"/>
              <a:defRPr sz="1800"/>
            </a:lvl2pPr>
            <a:lvl3pPr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§"/>
              <a:defRPr sz="1600"/>
            </a:lvl3pPr>
            <a:lvl4pPr>
              <a:buFont typeface="Wingdings" pitchFamily="2" charset="2"/>
              <a:buChar char="§"/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85F8A20-CD6F-40D6-A9B2-7254742EF6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1490" y="71414"/>
            <a:ext cx="8229600" cy="582594"/>
          </a:xfrm>
          <a:prstGeom prst="rect">
            <a:avLst/>
          </a:prstGeom>
        </p:spPr>
        <p:txBody>
          <a:bodyPr anchor="ctr"/>
          <a:lstStyle>
            <a:lvl1pPr algn="l">
              <a:defRPr sz="2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pic>
        <p:nvPicPr>
          <p:cNvPr id="8" name="그림 7" descr="STALogo.gif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42844" y="6500834"/>
            <a:ext cx="662940" cy="285750"/>
          </a:xfrm>
          <a:prstGeom prst="rect">
            <a:avLst/>
          </a:prstGeom>
        </p:spPr>
      </p:pic>
      <p:pic>
        <p:nvPicPr>
          <p:cNvPr id="6" name="Picture 2" descr="C:\Users\timjey\Desktop\Mr.Ju\STA\ppt\2012\edu_templet\bg_bar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357166"/>
            <a:ext cx="9144000" cy="317876"/>
          </a:xfrm>
          <a:prstGeom prst="rect">
            <a:avLst/>
          </a:prstGeom>
          <a:noFill/>
        </p:spPr>
      </p:pic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286776" y="6421461"/>
            <a:ext cx="757214" cy="365125"/>
          </a:xfrm>
          <a:prstGeom prst="rect">
            <a:avLst/>
          </a:prstGeom>
        </p:spPr>
        <p:txBody>
          <a:bodyPr/>
          <a:lstStyle>
            <a:lvl1pPr>
              <a:defRPr sz="1500" b="1"/>
            </a:lvl1pPr>
          </a:lstStyle>
          <a:p>
            <a:fld id="{085F8A20-CD6F-40D6-A9B2-7254742EF6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timjey\Desktop\Mr.Ju\STA\ppt\2012\edu_templet\text_mbar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92696"/>
            <a:ext cx="9144032" cy="2464906"/>
          </a:xfrm>
          <a:prstGeom prst="rect">
            <a:avLst/>
          </a:prstGeom>
          <a:noFill/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85852" y="1480738"/>
            <a:ext cx="6500858" cy="857256"/>
          </a:xfrm>
          <a:prstGeom prst="rect">
            <a:avLst/>
          </a:prstGeom>
        </p:spPr>
        <p:txBody>
          <a:bodyPr anchor="ctr"/>
          <a:lstStyle>
            <a:lvl1pPr algn="ctr">
              <a:defRPr sz="26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pic>
        <p:nvPicPr>
          <p:cNvPr id="8" name="그림 7" descr="STALogo.gif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42844" y="6500834"/>
            <a:ext cx="662940" cy="285750"/>
          </a:xfrm>
          <a:prstGeom prst="rect">
            <a:avLst/>
          </a:prstGeom>
        </p:spPr>
      </p:pic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286776" y="6421461"/>
            <a:ext cx="757214" cy="365125"/>
          </a:xfrm>
          <a:prstGeom prst="rect">
            <a:avLst/>
          </a:prstGeom>
        </p:spPr>
        <p:txBody>
          <a:bodyPr/>
          <a:lstStyle>
            <a:lvl1pPr>
              <a:defRPr sz="1500" b="1"/>
            </a:lvl1pPr>
          </a:lstStyle>
          <a:p>
            <a:fld id="{085F8A20-CD6F-40D6-A9B2-7254742EF6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1136620"/>
            <a:ext cx="3008313" cy="57786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1142984"/>
            <a:ext cx="5111750" cy="4983179"/>
          </a:xfrm>
          <a:prstGeom prst="rect">
            <a:avLst/>
          </a:prstGeom>
        </p:spPr>
        <p:txBody>
          <a:bodyPr/>
          <a:lstStyle>
            <a:lvl1pPr>
              <a:buClr>
                <a:schemeClr val="tx2">
                  <a:lumMod val="60000"/>
                  <a:lumOff val="40000"/>
                </a:schemeClr>
              </a:buClr>
              <a:buFont typeface="Wingdings" pitchFamily="2" charset="2"/>
              <a:buChar char="ü"/>
              <a:defRPr sz="2000"/>
            </a:lvl1pPr>
            <a:lvl2pPr>
              <a:buFont typeface="Arial" pitchFamily="34" charset="0"/>
              <a:buChar char="•"/>
              <a:defRPr sz="1800"/>
            </a:lvl2pPr>
            <a:lvl3pPr>
              <a:buClr>
                <a:schemeClr val="tx1">
                  <a:lumMod val="50000"/>
                  <a:lumOff val="50000"/>
                </a:schemeClr>
              </a:buClr>
              <a:buFont typeface="Wingdings" pitchFamily="2" charset="2"/>
              <a:buChar char="§"/>
              <a:defRPr sz="1600"/>
            </a:lvl3pPr>
            <a:lvl4pPr>
              <a:buClr>
                <a:schemeClr val="bg1">
                  <a:lumMod val="75000"/>
                </a:schemeClr>
              </a:buClr>
              <a:buFont typeface="Wingdings" pitchFamily="2" charset="2"/>
              <a:buChar char="§"/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714488"/>
            <a:ext cx="3008313" cy="4411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85F8A20-CD6F-40D6-A9B2-7254742EF6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1000107"/>
            <a:ext cx="5486400" cy="37274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85F8A20-CD6F-40D6-A9B2-7254742EF6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85F8A20-CD6F-40D6-A9B2-7254742EF6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286776" y="6421461"/>
            <a:ext cx="757214" cy="365125"/>
          </a:xfrm>
          <a:prstGeom prst="rect">
            <a:avLst/>
          </a:prstGeom>
        </p:spPr>
        <p:txBody>
          <a:bodyPr/>
          <a:lstStyle>
            <a:lvl1pPr>
              <a:defRPr sz="1500" b="1"/>
            </a:lvl1pPr>
          </a:lstStyle>
          <a:p>
            <a:fld id="{085F8A20-CD6F-40D6-A9B2-7254742EF680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60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vicemart.co.kr/goods/view?no=1383296" TargetMode="External"/><Relationship Id="rId2" Type="http://schemas.openxmlformats.org/officeDocument/2006/relationships/hyperlink" Target="https://www.youtube.com/watch?v=aUos6bSJ1V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devicemart.co.kr/goods/view?no=1205730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vicemart.co.kr/goods/view?no=1280359" TargetMode="External"/><Relationship Id="rId2" Type="http://schemas.openxmlformats.org/officeDocument/2006/relationships/hyperlink" Target="https://www.youtube.com/watch?v=Fj3wq98pd20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vicemart.co.kr/goods/view?no=1077951" TargetMode="External"/><Relationship Id="rId2" Type="http://schemas.openxmlformats.org/officeDocument/2006/relationships/hyperlink" Target="https://www.youtube.com/watch?v=DIGwweDJCBk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포인트가 5개인 별 4"/>
          <p:cNvSpPr/>
          <p:nvPr/>
        </p:nvSpPr>
        <p:spPr>
          <a:xfrm>
            <a:off x="8820472" y="100100"/>
            <a:ext cx="216024" cy="216024"/>
          </a:xfrm>
          <a:prstGeom prst="star5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764704"/>
            <a:ext cx="914400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800" b="1" dirty="0" smtClean="0">
                <a:solidFill>
                  <a:schemeClr val="bg1"/>
                </a:solidFill>
              </a:rPr>
              <a:t>4</a:t>
            </a:r>
            <a:r>
              <a:rPr lang="ko-KR" altLang="en-US" sz="5800" b="1" dirty="0" err="1" smtClean="0">
                <a:solidFill>
                  <a:schemeClr val="bg1"/>
                </a:solidFill>
              </a:rPr>
              <a:t>차산업대비</a:t>
            </a:r>
            <a:r>
              <a:rPr lang="ko-KR" altLang="en-US" sz="5800" b="1" dirty="0" smtClean="0">
                <a:solidFill>
                  <a:schemeClr val="bg1"/>
                </a:solidFill>
              </a:rPr>
              <a:t> </a:t>
            </a:r>
            <a:endParaRPr lang="en-US" altLang="ko-KR" sz="58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5800" b="1" dirty="0" smtClean="0">
                <a:solidFill>
                  <a:schemeClr val="bg1"/>
                </a:solidFill>
              </a:rPr>
              <a:t>인공지능</a:t>
            </a:r>
            <a:r>
              <a:rPr lang="en-US" altLang="ko-KR" sz="5800" b="1" dirty="0" smtClean="0">
                <a:solidFill>
                  <a:schemeClr val="bg1"/>
                </a:solidFill>
              </a:rPr>
              <a:t>/</a:t>
            </a:r>
            <a:r>
              <a:rPr lang="ko-KR" altLang="en-US" sz="5800" b="1" dirty="0" smtClean="0">
                <a:solidFill>
                  <a:schemeClr val="bg1"/>
                </a:solidFill>
              </a:rPr>
              <a:t>빅데이터기반 </a:t>
            </a:r>
            <a:endParaRPr lang="en-US" altLang="ko-KR" sz="5800" b="1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5800" b="1" dirty="0" err="1" smtClean="0">
                <a:solidFill>
                  <a:schemeClr val="bg1"/>
                </a:solidFill>
              </a:rPr>
              <a:t>사물인터넷</a:t>
            </a:r>
            <a:r>
              <a:rPr lang="en-US" altLang="ko-KR" sz="5800" b="1" dirty="0" smtClean="0">
                <a:solidFill>
                  <a:schemeClr val="bg1"/>
                </a:solidFill>
              </a:rPr>
              <a:t>(</a:t>
            </a:r>
            <a:r>
              <a:rPr lang="en-US" altLang="ko-KR" sz="5800" b="1" dirty="0" err="1" smtClean="0">
                <a:solidFill>
                  <a:schemeClr val="bg1"/>
                </a:solidFill>
              </a:rPr>
              <a:t>IoT</a:t>
            </a:r>
            <a:r>
              <a:rPr lang="en-US" altLang="ko-KR" sz="5800" b="1" dirty="0" smtClean="0">
                <a:solidFill>
                  <a:schemeClr val="bg1"/>
                </a:solidFill>
              </a:rPr>
              <a:t>)</a:t>
            </a:r>
            <a:r>
              <a:rPr lang="ko-KR" altLang="en-US" sz="5800" b="1" dirty="0" smtClean="0">
                <a:solidFill>
                  <a:schemeClr val="bg1"/>
                </a:solidFill>
              </a:rPr>
              <a:t> </a:t>
            </a:r>
            <a:r>
              <a:rPr lang="ko-KR" altLang="en-US" sz="5800" b="1" dirty="0" err="1" smtClean="0">
                <a:solidFill>
                  <a:schemeClr val="bg1"/>
                </a:solidFill>
              </a:rPr>
              <a:t>융합실무</a:t>
            </a:r>
            <a:endParaRPr lang="en-US" altLang="ko-KR" sz="5800" b="1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sz="5800" b="1" dirty="0" smtClean="0">
                <a:solidFill>
                  <a:srgbClr val="FFFF00"/>
                </a:solidFill>
              </a:rPr>
              <a:t>- </a:t>
            </a:r>
            <a:r>
              <a:rPr lang="en-US" altLang="ko-KR" sz="5800" b="1" dirty="0" err="1" smtClean="0">
                <a:solidFill>
                  <a:srgbClr val="FFFF00"/>
                </a:solidFill>
              </a:rPr>
              <a:t>IoT</a:t>
            </a:r>
            <a:r>
              <a:rPr lang="en-US" altLang="ko-KR" sz="5800" b="1" dirty="0" smtClean="0">
                <a:solidFill>
                  <a:srgbClr val="FFFF00"/>
                </a:solidFill>
              </a:rPr>
              <a:t> </a:t>
            </a:r>
            <a:r>
              <a:rPr lang="ko-KR" altLang="en-US" sz="5800" b="1" dirty="0" smtClean="0">
                <a:solidFill>
                  <a:srgbClr val="FFFF00"/>
                </a:solidFill>
              </a:rPr>
              <a:t>디바이스 기획</a:t>
            </a:r>
            <a:r>
              <a:rPr lang="ko-KR" altLang="en-US" sz="5800" b="1" dirty="0">
                <a:solidFill>
                  <a:srgbClr val="FFFF00"/>
                </a:solidFill>
              </a:rPr>
              <a:t>서</a:t>
            </a:r>
            <a:r>
              <a:rPr lang="en-US" altLang="ko-KR" sz="5800" b="1" dirty="0" smtClean="0">
                <a:solidFill>
                  <a:srgbClr val="FFFF00"/>
                </a:solidFill>
              </a:rPr>
              <a:t> -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934160" y="4797152"/>
            <a:ext cx="23102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 smtClean="0">
                <a:solidFill>
                  <a:schemeClr val="bg1"/>
                </a:solidFill>
              </a:rPr>
              <a:t>- </a:t>
            </a:r>
            <a:r>
              <a:rPr lang="ko-KR" altLang="en-US" sz="4400" b="1" dirty="0" smtClean="0">
                <a:solidFill>
                  <a:schemeClr val="bg1"/>
                </a:solidFill>
              </a:rPr>
              <a:t>김원상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21643" y="5603243"/>
            <a:ext cx="1206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bg1"/>
                </a:solidFill>
              </a:rPr>
              <a:t>Ver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 1.0</a:t>
            </a:r>
            <a:endParaRPr lang="ko-KR" altLang="en-US" sz="24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60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사양 </a:t>
            </a:r>
            <a:r>
              <a:rPr lang="ko-KR" altLang="en-US" dirty="0" smtClean="0"/>
              <a:t>명세화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센서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ReSpeaker</a:t>
            </a:r>
            <a:r>
              <a:rPr lang="en-US" altLang="ko-KR" dirty="0"/>
              <a:t> 2-Mics Pi HAT [NT107100001]</a:t>
            </a:r>
            <a:endParaRPr lang="en-US" altLang="ko-KR" dirty="0">
              <a:solidFill>
                <a:schemeClr val="dk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539488"/>
              </p:ext>
            </p:extLst>
          </p:nvPr>
        </p:nvGraphicFramePr>
        <p:xfrm>
          <a:off x="323528" y="1268760"/>
          <a:ext cx="8424937" cy="496855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14811"/>
                <a:gridCol w="6710126"/>
              </a:tblGrid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내역</a:t>
                      </a:r>
                      <a:endParaRPr lang="ko-KR" altLang="en-US" dirty="0"/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디바이스명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ReSpeaker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2-Mics Pi HAT [NT107100001]</a:t>
                      </a:r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제조사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SEEED</a:t>
                      </a:r>
                      <a:endParaRPr lang="ko-KR" altLang="en-US" dirty="0"/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가격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11,800</a:t>
                      </a:r>
                      <a:r>
                        <a:rPr lang="ko-KR" altLang="en-US" dirty="0" smtClean="0"/>
                        <a:t>원</a:t>
                      </a:r>
                      <a:endParaRPr lang="ko-KR" altLang="en-US" dirty="0"/>
                    </a:p>
                  </a:txBody>
                  <a:tcPr/>
                </a:tc>
              </a:tr>
              <a:tr h="34873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사진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470" y="2780928"/>
            <a:ext cx="3411270" cy="34112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5959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사양 </a:t>
            </a:r>
            <a:r>
              <a:rPr lang="ko-KR" altLang="en-US" dirty="0" smtClean="0"/>
              <a:t>명세화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센서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ReSpeaker</a:t>
            </a:r>
            <a:r>
              <a:rPr lang="en-US" altLang="ko-KR" dirty="0"/>
              <a:t> 2-Mics Pi HAT [NT107100001]</a:t>
            </a:r>
            <a:endParaRPr lang="en-US" altLang="ko-KR" dirty="0">
              <a:solidFill>
                <a:schemeClr val="dk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887540"/>
              </p:ext>
            </p:extLst>
          </p:nvPr>
        </p:nvGraphicFramePr>
        <p:xfrm>
          <a:off x="323528" y="1268760"/>
          <a:ext cx="8424936" cy="385652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60977"/>
                <a:gridCol w="6463959"/>
              </a:tblGrid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내역</a:t>
                      </a:r>
                      <a:endParaRPr lang="ko-KR" altLang="en-US" dirty="0"/>
                    </a:p>
                  </a:txBody>
                  <a:tcPr/>
                </a:tc>
              </a:tr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주요 기능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 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및 음성 응용 프로그램</a:t>
                      </a:r>
                      <a:endParaRPr lang="ko-KR" altLang="en-US" dirty="0"/>
                    </a:p>
                  </a:txBody>
                  <a:tcPr/>
                </a:tc>
              </a:tr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</a:t>
                      </a:r>
                      <a:r>
                        <a:rPr lang="ko-KR" altLang="en-US" dirty="0" err="1" smtClean="0"/>
                        <a:t>스펙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Dual-Microphones</a:t>
                      </a:r>
                    </a:p>
                  </a:txBody>
                  <a:tcPr/>
                </a:tc>
              </a:tr>
              <a:tr h="6205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적용분야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사용자의 음성 인식으로 원하는 기능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정서적 교감 수행</a:t>
                      </a:r>
                      <a:endParaRPr lang="ko-KR" altLang="en-US" dirty="0"/>
                    </a:p>
                  </a:txBody>
                  <a:tcPr/>
                </a:tc>
              </a:tr>
              <a:tr h="6582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목표 시스템</a:t>
                      </a:r>
                      <a:r>
                        <a:rPr lang="en-US" altLang="ko-KR" dirty="0" smtClean="0"/>
                        <a:t/>
                      </a:r>
                      <a:br>
                        <a:rPr lang="en-US" altLang="ko-KR" dirty="0" smtClean="0"/>
                      </a:br>
                      <a:r>
                        <a:rPr lang="ko-KR" altLang="en-US" dirty="0" smtClean="0"/>
                        <a:t>활용 예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Audio Input to Raspberry Pi using </a:t>
                      </a:r>
                      <a:r>
                        <a:rPr lang="en-US" altLang="ko-KR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Respeaker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HAT | First Look #11</a:t>
                      </a:r>
                    </a:p>
                    <a:p>
                      <a:pPr latinLnBrk="1"/>
                      <a:r>
                        <a:rPr lang="en-US" altLang="ko-KR" dirty="0" smtClean="0">
                          <a:hlinkClick r:id="rId2"/>
                        </a:rPr>
                        <a:t>(https://www.youtube.com/watch?v=aUos6bSJ1Vg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</a:tr>
              <a:tr h="4172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예상구현 난이도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상</a:t>
                      </a:r>
                      <a:endParaRPr lang="ko-KR" altLang="en-US" dirty="0"/>
                    </a:p>
                  </a:txBody>
                  <a:tcPr/>
                </a:tc>
              </a:tr>
              <a:tr h="7758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기타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hlinkClick r:id="rId3"/>
                        </a:rPr>
                        <a:t>http://www.devicemart.co.kr/goods/view?no=1383296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2473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사양 </a:t>
            </a:r>
            <a:r>
              <a:rPr lang="ko-KR" altLang="en-US" dirty="0" smtClean="0"/>
              <a:t>명세화 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엑추에이</a:t>
            </a:r>
            <a:r>
              <a:rPr lang="ko-KR" altLang="en-US" dirty="0" err="1"/>
              <a:t>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[</a:t>
            </a:r>
            <a:r>
              <a:rPr lang="en-US" altLang="ko-KR" dirty="0"/>
              <a:t>ABKO] BONITA SP1</a:t>
            </a:r>
            <a:endParaRPr lang="en-US" altLang="ko-KR" dirty="0">
              <a:solidFill>
                <a:schemeClr val="dk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273200"/>
              </p:ext>
            </p:extLst>
          </p:nvPr>
        </p:nvGraphicFramePr>
        <p:xfrm>
          <a:off x="323528" y="1268760"/>
          <a:ext cx="8424937" cy="49685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811"/>
                <a:gridCol w="6710126"/>
              </a:tblGrid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내역</a:t>
                      </a:r>
                      <a:endParaRPr lang="ko-KR" altLang="en-US" dirty="0"/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디바이스명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[ABKO] BONITA SP1</a:t>
                      </a:r>
                      <a:endParaRPr lang="en-US" altLang="ko-KR" dirty="0" smtClean="0">
                        <a:solidFill>
                          <a:schemeClr val="dk1"/>
                        </a:solidFill>
                      </a:endParaRPr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제조사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ABKO</a:t>
                      </a:r>
                      <a:endParaRPr lang="ko-KR" altLang="en-US" dirty="0"/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가격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3,800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</a:t>
                      </a:r>
                      <a:endParaRPr lang="ko-KR" altLang="en-US" b="0" dirty="0"/>
                    </a:p>
                  </a:txBody>
                  <a:tcPr/>
                </a:tc>
              </a:tr>
              <a:tr h="34873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사진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973" y="2804792"/>
            <a:ext cx="3348227" cy="33482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3673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사양 </a:t>
            </a:r>
            <a:r>
              <a:rPr lang="ko-KR" altLang="en-US" dirty="0" smtClean="0"/>
              <a:t>명세화 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엑추에이</a:t>
            </a:r>
            <a:r>
              <a:rPr lang="ko-KR" altLang="en-US" dirty="0" err="1"/>
              <a:t>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[</a:t>
            </a:r>
            <a:r>
              <a:rPr lang="en-US" altLang="ko-KR" dirty="0"/>
              <a:t>ABKO] BONITA SP1</a:t>
            </a:r>
            <a:endParaRPr lang="en-US" altLang="ko-KR" dirty="0">
              <a:solidFill>
                <a:schemeClr val="dk1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1917716"/>
              </p:ext>
            </p:extLst>
          </p:nvPr>
        </p:nvGraphicFramePr>
        <p:xfrm>
          <a:off x="323528" y="1268760"/>
          <a:ext cx="8424936" cy="36003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977"/>
                <a:gridCol w="6463959"/>
              </a:tblGrid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내역</a:t>
                      </a:r>
                      <a:endParaRPr lang="ko-KR" altLang="en-US" dirty="0"/>
                    </a:p>
                  </a:txBody>
                  <a:tcPr/>
                </a:tc>
              </a:tr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주요 기능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PC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dirty="0" smtClean="0"/>
                        <a:t>스피커</a:t>
                      </a:r>
                      <a:endParaRPr lang="ko-KR" altLang="en-US" dirty="0"/>
                    </a:p>
                  </a:txBody>
                  <a:tcPr/>
                </a:tc>
              </a:tr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</a:t>
                      </a:r>
                      <a:r>
                        <a:rPr lang="ko-KR" altLang="en-US" dirty="0" err="1" smtClean="0"/>
                        <a:t>스펙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채널 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정격출력 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6W / PC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연결 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3.5mm / 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전원 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USB</a:t>
                      </a:r>
                      <a:endParaRPr lang="ko-KR" altLang="en-US" dirty="0"/>
                    </a:p>
                  </a:txBody>
                  <a:tcPr/>
                </a:tc>
              </a:tr>
              <a:tr h="6205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적용분야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스피커</a:t>
                      </a:r>
                      <a:endParaRPr lang="ko-KR" altLang="en-US" dirty="0"/>
                    </a:p>
                  </a:txBody>
                  <a:tcPr/>
                </a:tc>
              </a:tr>
              <a:tr h="6582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목표 시스템</a:t>
                      </a:r>
                      <a:r>
                        <a:rPr lang="en-US" altLang="ko-KR" dirty="0" smtClean="0"/>
                        <a:t/>
                      </a:r>
                      <a:br>
                        <a:rPr lang="en-US" altLang="ko-KR" dirty="0" smtClean="0"/>
                      </a:br>
                      <a:r>
                        <a:rPr lang="ko-KR" altLang="en-US" dirty="0" smtClean="0"/>
                        <a:t>활용 예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저가 </a:t>
                      </a:r>
                      <a:r>
                        <a:rPr lang="en-US" altLang="ko-KR" dirty="0" smtClean="0"/>
                        <a:t>PC </a:t>
                      </a:r>
                      <a:r>
                        <a:rPr lang="ko-KR" altLang="en-US" dirty="0" smtClean="0"/>
                        <a:t>스피커로 활용</a:t>
                      </a:r>
                      <a:endParaRPr lang="ko-KR" altLang="en-US" dirty="0"/>
                    </a:p>
                  </a:txBody>
                  <a:tcPr/>
                </a:tc>
              </a:tr>
              <a:tr h="4172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예상구현 난이도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하</a:t>
                      </a:r>
                      <a:endParaRPr lang="ko-KR" altLang="en-US" dirty="0"/>
                    </a:p>
                  </a:txBody>
                  <a:tcPr/>
                </a:tc>
              </a:tr>
              <a:tr h="7758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기타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hlinkClick r:id="rId2"/>
                        </a:rPr>
                        <a:t>http://www.devicemart.co.kr/goods/view?no=1205730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856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사양 </a:t>
            </a:r>
            <a:r>
              <a:rPr lang="ko-KR" altLang="en-US" dirty="0" smtClean="0"/>
              <a:t>명세화 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엑추에이</a:t>
            </a:r>
            <a:r>
              <a:rPr lang="ko-KR" altLang="en-US" dirty="0" err="1"/>
              <a:t>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Raspberry </a:t>
            </a:r>
            <a:r>
              <a:rPr lang="en-US" altLang="ko-KR" dirty="0"/>
              <a:t>Pi Touchscreen </a:t>
            </a:r>
            <a:r>
              <a:rPr lang="en-US" altLang="ko-KR" dirty="0" smtClean="0"/>
              <a:t>Enclosure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2805260"/>
              </p:ext>
            </p:extLst>
          </p:nvPr>
        </p:nvGraphicFramePr>
        <p:xfrm>
          <a:off x="323528" y="1268760"/>
          <a:ext cx="8424937" cy="5238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811"/>
                <a:gridCol w="6710126"/>
              </a:tblGrid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내역</a:t>
                      </a:r>
                      <a:endParaRPr lang="ko-KR" altLang="en-US" dirty="0"/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디바이스명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라즈베리파이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인치 터치스크린용 </a:t>
                      </a:r>
                      <a:r>
                        <a:rPr lang="ko-KR" alt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엔클로저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(Raspberry Pi Touchscreen Enclosure)</a:t>
                      </a:r>
                      <a:endParaRPr lang="en-US" altLang="ko-KR" sz="1800" b="0" i="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제조사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MULTICOMP</a:t>
                      </a:r>
                      <a:endParaRPr lang="ko-KR" altLang="en-US" dirty="0"/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가격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39,000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</a:t>
                      </a:r>
                      <a:endParaRPr lang="ko-KR" altLang="en-US" b="0" dirty="0">
                        <a:latin typeface="+mn-lt"/>
                      </a:endParaRPr>
                    </a:p>
                  </a:txBody>
                  <a:tcPr/>
                </a:tc>
              </a:tr>
              <a:tr h="34873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사진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256" y="3054388"/>
            <a:ext cx="3817607" cy="28632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3841983"/>
            <a:ext cx="2768085" cy="20760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5164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사양 </a:t>
            </a:r>
            <a:r>
              <a:rPr lang="ko-KR" altLang="en-US" dirty="0" smtClean="0"/>
              <a:t>명세화 </a:t>
            </a:r>
            <a:r>
              <a:rPr lang="en-US" altLang="ko-KR" dirty="0" smtClean="0"/>
              <a:t>- </a:t>
            </a:r>
            <a:r>
              <a:rPr lang="ko-KR" altLang="en-US" dirty="0" err="1" smtClean="0"/>
              <a:t>엑추에이</a:t>
            </a:r>
            <a:r>
              <a:rPr lang="ko-KR" altLang="en-US" dirty="0" err="1"/>
              <a:t>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Raspberry Pi Touchscreen Enclosure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1320788"/>
              </p:ext>
            </p:extLst>
          </p:nvPr>
        </p:nvGraphicFramePr>
        <p:xfrm>
          <a:off x="323528" y="1268760"/>
          <a:ext cx="8424936" cy="38565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977"/>
                <a:gridCol w="6463959"/>
              </a:tblGrid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내역</a:t>
                      </a:r>
                      <a:endParaRPr lang="ko-KR" altLang="en-US" dirty="0"/>
                    </a:p>
                  </a:txBody>
                  <a:tcPr/>
                </a:tc>
              </a:tr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주요 기능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터치스크린 디스플레이</a:t>
                      </a:r>
                      <a:endParaRPr lang="ko-KR" altLang="en-US" dirty="0"/>
                    </a:p>
                  </a:txBody>
                  <a:tcPr/>
                </a:tc>
              </a:tr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</a:t>
                      </a:r>
                      <a:r>
                        <a:rPr lang="ko-KR" altLang="en-US" dirty="0" err="1" smtClean="0"/>
                        <a:t>스펙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외장 크기 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313.2 X 131 X 51.5mm</a:t>
                      </a:r>
                      <a:endParaRPr lang="ko-KR" altLang="en-US" dirty="0"/>
                    </a:p>
                  </a:txBody>
                  <a:tcPr/>
                </a:tc>
              </a:tr>
              <a:tr h="6205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적용분야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사용자와 시각적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정서적 교감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정보 문자화</a:t>
                      </a:r>
                      <a:endParaRPr lang="ko-KR" altLang="en-US" dirty="0"/>
                    </a:p>
                  </a:txBody>
                  <a:tcPr/>
                </a:tc>
              </a:tr>
              <a:tr h="6582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목표 시스템</a:t>
                      </a:r>
                      <a:r>
                        <a:rPr lang="en-US" altLang="ko-KR" dirty="0" smtClean="0"/>
                        <a:t/>
                      </a:r>
                      <a:br>
                        <a:rPr lang="en-US" altLang="ko-KR" dirty="0" smtClean="0"/>
                      </a:br>
                      <a:r>
                        <a:rPr lang="ko-KR" altLang="en-US" dirty="0" smtClean="0"/>
                        <a:t>활용 예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 to Install 3.5 Inch LCD on Raspberry Pi - Super Easy Way (In 3 Minutes)</a:t>
                      </a:r>
                    </a:p>
                    <a:p>
                      <a:pPr latinLnBrk="1"/>
                      <a:r>
                        <a:rPr lang="en-US" altLang="ko-KR" dirty="0" smtClean="0">
                          <a:hlinkClick r:id="rId2"/>
                        </a:rPr>
                        <a:t>(https://www.youtube.com/watch?v=Fj3wq98pd20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</a:tr>
              <a:tr h="4172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예상구현 난이도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상</a:t>
                      </a:r>
                      <a:endParaRPr lang="ko-KR" altLang="en-US" dirty="0"/>
                    </a:p>
                  </a:txBody>
                  <a:tcPr/>
                </a:tc>
              </a:tr>
              <a:tr h="7758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기타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hlinkClick r:id="rId3"/>
                        </a:rPr>
                        <a:t>http://www.devicemart.co.kr/goods/view?no=1280359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3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직선 화살표 연결선 54"/>
          <p:cNvCxnSpPr/>
          <p:nvPr/>
        </p:nvCxnSpPr>
        <p:spPr>
          <a:xfrm>
            <a:off x="5076056" y="3645024"/>
            <a:ext cx="1944216" cy="0"/>
          </a:xfrm>
          <a:prstGeom prst="straightConnector1">
            <a:avLst/>
          </a:prstGeom>
          <a:ln w="31750">
            <a:solidFill>
              <a:schemeClr val="accent5">
                <a:lumMod val="20000"/>
                <a:lumOff val="8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/>
          <p:nvPr/>
        </p:nvCxnSpPr>
        <p:spPr>
          <a:xfrm flipH="1">
            <a:off x="5004048" y="2852936"/>
            <a:ext cx="1944216" cy="0"/>
          </a:xfrm>
          <a:prstGeom prst="straightConnector1">
            <a:avLst/>
          </a:prstGeom>
          <a:ln w="31750">
            <a:solidFill>
              <a:srgbClr val="FFCC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사양 </a:t>
            </a:r>
            <a:r>
              <a:rPr lang="ko-KR" altLang="en-US" dirty="0" smtClean="0"/>
              <a:t>명세화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구성도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구성도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5364088" y="2060848"/>
            <a:ext cx="12442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/>
                </a:solidFill>
              </a:rPr>
              <a:t>센         서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2987824" y="3501008"/>
            <a:ext cx="1872208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라즈베리파이</a:t>
            </a:r>
            <a:endParaRPr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2987824" y="2492897"/>
            <a:ext cx="1872208" cy="504056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응용 </a:t>
            </a:r>
            <a:r>
              <a:rPr lang="en-US" altLang="ko-KR" dirty="0" smtClean="0">
                <a:solidFill>
                  <a:schemeClr val="tx1"/>
                </a:solidFill>
              </a:rPr>
              <a:t>SW</a:t>
            </a:r>
            <a:endParaRPr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5419063" y="1196752"/>
            <a:ext cx="576064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139143" y="1218238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smtClean="0">
                <a:solidFill>
                  <a:schemeClr val="bg1"/>
                </a:solidFill>
              </a:rPr>
              <a:t>도입</a:t>
            </a:r>
            <a:endParaRPr lang="ko-KR" altLang="en-US" sz="1600" b="1" dirty="0" err="1" smtClean="0">
              <a:solidFill>
                <a:schemeClr val="bg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7380312" y="1196752"/>
            <a:ext cx="576064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100392" y="1218238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92D050"/>
                </a:solidFill>
              </a:rPr>
              <a:t>개발</a:t>
            </a:r>
          </a:p>
        </p:txBody>
      </p:sp>
      <p:pic>
        <p:nvPicPr>
          <p:cNvPr id="2053" name="Picture 5" descr="C:\Users\USER\AppData\Local\Microsoft\Windows\Temporary Internet Files\Content.IE5\URR2TAI9\pawn-1377128_640[1]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916832"/>
            <a:ext cx="1440160" cy="2710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/>
          <p:cNvSpPr txBox="1"/>
          <p:nvPr/>
        </p:nvSpPr>
        <p:spPr>
          <a:xfrm>
            <a:off x="1835696" y="4077072"/>
            <a:ext cx="6188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 smtClean="0">
                <a:solidFill>
                  <a:schemeClr val="bg1"/>
                </a:solidFill>
              </a:rPr>
              <a:t>Wifi</a:t>
            </a:r>
            <a:endParaRPr lang="ko-KR" altLang="en-US" sz="1600" b="1" dirty="0" err="1" smtClean="0">
              <a:solidFill>
                <a:schemeClr val="bg1"/>
              </a:solidFill>
            </a:endParaRPr>
          </a:p>
        </p:txBody>
      </p:sp>
      <p:pic>
        <p:nvPicPr>
          <p:cNvPr id="2054" name="Picture 6" descr="C:\Users\USER\AppData\Local\Microsoft\Windows\Temporary Internet Files\Content.IE5\H632EYPE\wireless-1220904_960_720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387545">
            <a:off x="1238212" y="3595329"/>
            <a:ext cx="709974" cy="485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6" descr="C:\Users\USER\AppData\Local\Microsoft\Windows\Temporary Internet Files\Content.IE5\H632EYPE\wireless-1220904_960_720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698116">
            <a:off x="2430847" y="3722527"/>
            <a:ext cx="709974" cy="485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직사각형 36"/>
          <p:cNvSpPr/>
          <p:nvPr/>
        </p:nvSpPr>
        <p:spPr>
          <a:xfrm>
            <a:off x="2987824" y="2996952"/>
            <a:ext cx="1872208" cy="504056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컨</a:t>
            </a:r>
            <a:r>
              <a:rPr lang="ko-KR" altLang="en-US" dirty="0" smtClean="0">
                <a:solidFill>
                  <a:schemeClr val="tx1"/>
                </a:solidFill>
              </a:rPr>
              <a:t> 텐 </a:t>
            </a:r>
            <a:r>
              <a:rPr lang="ko-KR" altLang="en-US" dirty="0" err="1" smtClean="0">
                <a:solidFill>
                  <a:schemeClr val="tx1"/>
                </a:solidFill>
              </a:rPr>
              <a:t>츠</a:t>
            </a:r>
            <a:endParaRPr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38" name="왼쪽/오른쪽 화살표 37"/>
          <p:cNvSpPr/>
          <p:nvPr/>
        </p:nvSpPr>
        <p:spPr>
          <a:xfrm rot="290375">
            <a:off x="1849765" y="3744520"/>
            <a:ext cx="666941" cy="361701"/>
          </a:xfrm>
          <a:prstGeom prst="leftRightArrow">
            <a:avLst>
              <a:gd name="adj1" fmla="val 45649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763688" y="3356992"/>
            <a:ext cx="8640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 smtClean="0">
                <a:solidFill>
                  <a:srgbClr val="FFFF97"/>
                </a:solidFill>
              </a:rPr>
              <a:t>컨텐츠</a:t>
            </a:r>
            <a:endParaRPr lang="ko-KR" altLang="en-US" sz="1600" b="1" dirty="0" smtClean="0">
              <a:solidFill>
                <a:srgbClr val="FFFF97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436096" y="3501008"/>
            <a:ext cx="1152128" cy="338554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/>
                </a:solidFill>
              </a:rPr>
              <a:t>정보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,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정서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436096" y="2708920"/>
            <a:ext cx="1152128" cy="33855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/>
                </a:solidFill>
              </a:rPr>
              <a:t>시각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,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청각</a:t>
            </a:r>
          </a:p>
        </p:txBody>
      </p:sp>
      <p:grpSp>
        <p:nvGrpSpPr>
          <p:cNvPr id="51" name="그룹 50"/>
          <p:cNvGrpSpPr/>
          <p:nvPr/>
        </p:nvGrpSpPr>
        <p:grpSpPr>
          <a:xfrm>
            <a:off x="7164288" y="2492896"/>
            <a:ext cx="1512168" cy="1512168"/>
            <a:chOff x="7164288" y="2564904"/>
            <a:chExt cx="1512168" cy="1512168"/>
          </a:xfrm>
        </p:grpSpPr>
        <p:sp>
          <p:nvSpPr>
            <p:cNvPr id="48" name="타원 47"/>
            <p:cNvSpPr/>
            <p:nvPr/>
          </p:nvSpPr>
          <p:spPr>
            <a:xfrm>
              <a:off x="7164288" y="2564904"/>
              <a:ext cx="1512168" cy="1512168"/>
            </a:xfrm>
            <a:prstGeom prst="ellipse">
              <a:avLst/>
            </a:prstGeom>
            <a:solidFill>
              <a:srgbClr val="FFFF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 smtClean="0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308304" y="3068960"/>
              <a:ext cx="12961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 smtClean="0">
                  <a:solidFill>
                    <a:schemeClr val="accent2">
                      <a:lumMod val="50000"/>
                    </a:schemeClr>
                  </a:solidFill>
                </a:rPr>
                <a:t>소비자</a:t>
              </a: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5436096" y="4149080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err="1" smtClean="0">
                <a:solidFill>
                  <a:schemeClr val="bg1"/>
                </a:solidFill>
              </a:rPr>
              <a:t>엑추에이터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2987824" y="4581128"/>
            <a:ext cx="1872208" cy="504056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</a:rPr>
              <a:t>외부 서버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  <a:endParaRPr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2987824" y="5157192"/>
            <a:ext cx="1872208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공공 데이터</a:t>
            </a:r>
          </a:p>
        </p:txBody>
      </p:sp>
      <p:sp>
        <p:nvSpPr>
          <p:cNvPr id="61" name="위쪽 화살표 60"/>
          <p:cNvSpPr/>
          <p:nvPr/>
        </p:nvSpPr>
        <p:spPr>
          <a:xfrm>
            <a:off x="3635896" y="4077072"/>
            <a:ext cx="576064" cy="432048"/>
          </a:xfrm>
          <a:prstGeom prst="up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smtClean="0">
              <a:solidFill>
                <a:schemeClr val="tx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275856" y="4221088"/>
            <a:ext cx="13457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Information</a:t>
            </a:r>
            <a:endParaRPr lang="ko-KR" altLang="en-US" sz="16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945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디바이스 디자인 고려사항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컨텐츠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ko-KR" altLang="en-US" sz="34400" dirty="0" smtClean="0"/>
              <a:t>孤獨</a:t>
            </a:r>
            <a:endParaRPr lang="en-US" altLang="ko-KR" sz="34400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3490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디바이스 디자인 고려사항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컨텐츠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pic>
        <p:nvPicPr>
          <p:cNvPr id="5" name="그림 4" descr="다운로드 (1)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71800" y="3717032"/>
            <a:ext cx="4200466" cy="2520280"/>
          </a:xfrm>
          <a:prstGeom prst="rect">
            <a:avLst/>
          </a:prstGeom>
        </p:spPr>
      </p:pic>
      <p:pic>
        <p:nvPicPr>
          <p:cNvPr id="6" name="그림 5" descr="images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7504" y="3717032"/>
            <a:ext cx="2554185" cy="2520280"/>
          </a:xfrm>
          <a:prstGeom prst="rect">
            <a:avLst/>
          </a:prstGeom>
        </p:spPr>
      </p:pic>
      <p:pic>
        <p:nvPicPr>
          <p:cNvPr id="7" name="그림 6" descr="_Aa0jfm-_400x400.jpe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7504" y="764704"/>
            <a:ext cx="2880320" cy="2880320"/>
          </a:xfrm>
          <a:prstGeom prst="rect">
            <a:avLst/>
          </a:prstGeom>
        </p:spPr>
      </p:pic>
      <p:pic>
        <p:nvPicPr>
          <p:cNvPr id="8" name="그림 7" descr="e93cd2ff9952.jpe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059832" y="764704"/>
            <a:ext cx="5904656" cy="2884261"/>
          </a:xfrm>
          <a:prstGeom prst="rect">
            <a:avLst/>
          </a:prstGeom>
        </p:spPr>
      </p:pic>
      <p:pic>
        <p:nvPicPr>
          <p:cNvPr id="9" name="그림 8" descr="다운로드 (2)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092280" y="3717032"/>
            <a:ext cx="1880517" cy="2520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디바이스 디자인 고려사항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사용 대상</a:t>
            </a:r>
            <a:endParaRPr lang="en-US" altLang="ko-KR" dirty="0" smtClean="0"/>
          </a:p>
          <a:p>
            <a:pPr lvl="1"/>
            <a:r>
              <a:rPr lang="ko-KR" altLang="en-US" dirty="0"/>
              <a:t>고객 </a:t>
            </a:r>
            <a:r>
              <a:rPr lang="ko-KR" altLang="en-US" dirty="0" smtClean="0"/>
              <a:t>관점</a:t>
            </a:r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r>
              <a:rPr lang="ko-KR" altLang="en-US" sz="1800" dirty="0" smtClean="0"/>
              <a:t>대상 </a:t>
            </a:r>
            <a:r>
              <a:rPr lang="en-US" altLang="ko-KR" sz="1800" dirty="0" smtClean="0"/>
              <a:t>: 1</a:t>
            </a:r>
            <a:r>
              <a:rPr lang="ko-KR" altLang="en-US" sz="1800" dirty="0" smtClean="0"/>
              <a:t>인 가구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반려동물을 키우지 못하는 희망 가구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캐릭터 효과</a:t>
            </a:r>
            <a:r>
              <a:rPr lang="en-US" altLang="ko-KR" sz="1800" dirty="0" smtClean="0"/>
              <a:t>(</a:t>
            </a:r>
            <a:r>
              <a:rPr lang="ko-KR" altLang="en-US" sz="1800" dirty="0" smtClean="0"/>
              <a:t>수요견인</a:t>
            </a:r>
            <a:r>
              <a:rPr lang="en-US" altLang="ko-KR" sz="1800" dirty="0" smtClean="0"/>
              <a:t>)</a:t>
            </a:r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r>
              <a:rPr lang="ko-KR" altLang="en-US" sz="1800" dirty="0" smtClean="0"/>
              <a:t>디바이스 수준 </a:t>
            </a:r>
            <a:r>
              <a:rPr lang="en-US" altLang="ko-KR" sz="1800" dirty="0" smtClean="0"/>
              <a:t>: </a:t>
            </a:r>
            <a:r>
              <a:rPr lang="ko-KR" altLang="en-US" sz="1800" dirty="0" err="1" smtClean="0"/>
              <a:t>라즈베리</a:t>
            </a:r>
            <a:r>
              <a:rPr lang="ko-KR" altLang="en-US" sz="1800" dirty="0" smtClean="0"/>
              <a:t> 파이 </a:t>
            </a:r>
            <a:r>
              <a:rPr lang="en-US" altLang="ko-KR" sz="1800" dirty="0" smtClean="0"/>
              <a:t>3 B+, SD </a:t>
            </a:r>
            <a:r>
              <a:rPr lang="ko-KR" altLang="en-US" sz="1800" dirty="0" smtClean="0"/>
              <a:t>카드</a:t>
            </a:r>
            <a:r>
              <a:rPr lang="en-US" altLang="ko-KR" sz="1800" dirty="0" smtClean="0"/>
              <a:t>(16Gb)</a:t>
            </a:r>
            <a:r>
              <a:rPr lang="ko-KR" altLang="en-US" sz="1800" dirty="0" smtClean="0"/>
              <a:t>로 </a:t>
            </a:r>
            <a:r>
              <a:rPr lang="ko-KR" altLang="en-US" sz="1800" dirty="0" err="1" smtClean="0"/>
              <a:t>빅데이터</a:t>
            </a:r>
            <a:r>
              <a:rPr lang="ko-KR" altLang="en-US" sz="1800" dirty="0" smtClean="0"/>
              <a:t> 처리를 자체</a:t>
            </a:r>
            <a:r>
              <a:rPr lang="en-US" altLang="ko-KR" sz="1800" dirty="0" smtClean="0"/>
              <a:t>		       </a:t>
            </a:r>
            <a:r>
              <a:rPr lang="ko-KR" altLang="en-US" sz="1800" dirty="0" smtClean="0"/>
              <a:t>적으로 할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수준은 </a:t>
            </a:r>
            <a:r>
              <a:rPr lang="en-US" altLang="ko-KR" sz="1800" dirty="0" smtClean="0"/>
              <a:t>X (</a:t>
            </a:r>
            <a:r>
              <a:rPr lang="ko-KR" altLang="en-US" sz="1800" dirty="0" smtClean="0"/>
              <a:t>자체 서버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실시간 공공데이터</a:t>
            </a:r>
            <a:r>
              <a:rPr lang="en-US" altLang="ko-KR" sz="1800" dirty="0" smtClean="0"/>
              <a:t>)</a:t>
            </a:r>
            <a:r>
              <a:rPr lang="ko-KR" altLang="en-US" sz="1800" dirty="0" smtClean="0"/>
              <a:t> </a:t>
            </a:r>
            <a:endParaRPr lang="en-US" altLang="ko-KR" sz="1800" dirty="0" smtClean="0"/>
          </a:p>
          <a:p>
            <a:pPr lvl="3"/>
            <a:endParaRPr lang="en-US" altLang="ko-KR" dirty="0" smtClean="0"/>
          </a:p>
          <a:p>
            <a:pPr lvl="3"/>
            <a:r>
              <a:rPr lang="ko-KR" altLang="en-US" dirty="0" smtClean="0"/>
              <a:t>친근한 </a:t>
            </a:r>
            <a:r>
              <a:rPr lang="en-US" altLang="ko-KR" dirty="0" smtClean="0"/>
              <a:t>UI</a:t>
            </a:r>
            <a:r>
              <a:rPr lang="ko-KR" altLang="en-US" dirty="0" smtClean="0"/>
              <a:t>를 기반으로 </a:t>
            </a:r>
            <a:r>
              <a:rPr lang="ko-KR" altLang="en-US" dirty="0" err="1" smtClean="0"/>
              <a:t>모바일과</a:t>
            </a:r>
            <a:r>
              <a:rPr lang="ko-KR" altLang="en-US" dirty="0" smtClean="0"/>
              <a:t> 연동될 수 있어야 한다</a:t>
            </a:r>
            <a:r>
              <a:rPr lang="en-US" altLang="ko-KR" dirty="0" smtClean="0"/>
              <a:t>.</a:t>
            </a:r>
          </a:p>
          <a:p>
            <a:pPr lvl="3"/>
            <a:endParaRPr lang="en-US" altLang="ko-KR" dirty="0" smtClean="0"/>
          </a:p>
          <a:p>
            <a:pPr lvl="3"/>
            <a:r>
              <a:rPr lang="ko-KR" altLang="en-US" dirty="0" smtClean="0"/>
              <a:t>강아지의 모션과 소리 등을 취합하여 소비자와 소통 효과를 이끌어내야 한다</a:t>
            </a:r>
            <a:r>
              <a:rPr lang="en-US" altLang="ko-KR" dirty="0" smtClean="0"/>
              <a:t>.</a:t>
            </a:r>
          </a:p>
          <a:p>
            <a:pPr lvl="3"/>
            <a:endParaRPr lang="en-US" altLang="ko-KR" dirty="0" smtClean="0"/>
          </a:p>
          <a:p>
            <a:pPr lvl="3"/>
            <a:r>
              <a:rPr lang="en-US" altLang="ko-KR" dirty="0" smtClean="0"/>
              <a:t>3D </a:t>
            </a:r>
            <a:r>
              <a:rPr lang="ko-KR" altLang="en-US" dirty="0" smtClean="0"/>
              <a:t>그래픽을 구현해야 한다</a:t>
            </a:r>
            <a:r>
              <a:rPr lang="en-US" altLang="ko-KR" dirty="0" smtClean="0"/>
              <a:t>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pic>
        <p:nvPicPr>
          <p:cNvPr id="6" name="그림 5" descr="GYH2018092800050004400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1560" y="2276872"/>
            <a:ext cx="2071431" cy="1679539"/>
          </a:xfrm>
          <a:prstGeom prst="rect">
            <a:avLst/>
          </a:prstGeom>
        </p:spPr>
      </p:pic>
      <p:pic>
        <p:nvPicPr>
          <p:cNvPr id="7" name="그림 6" descr="image_readtop_2017_776404_15113933723109080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771800" y="2276872"/>
            <a:ext cx="3217540" cy="1656184"/>
          </a:xfrm>
          <a:prstGeom prst="rect">
            <a:avLst/>
          </a:prstGeom>
        </p:spPr>
      </p:pic>
      <p:pic>
        <p:nvPicPr>
          <p:cNvPr id="8" name="그림 7" descr="5c9aff471f0000d1007f07fc.jpe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084168" y="2276872"/>
            <a:ext cx="2713812" cy="16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49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7504" y="1772816"/>
            <a:ext cx="8928992" cy="4104456"/>
          </a:xfrm>
        </p:spPr>
        <p:txBody>
          <a:bodyPr/>
          <a:lstStyle/>
          <a:p>
            <a:pPr lvl="2"/>
            <a:r>
              <a:rPr lang="en-US" altLang="ko-KR" sz="3200" dirty="0" smtClean="0"/>
              <a:t> </a:t>
            </a:r>
            <a:r>
              <a:rPr lang="en-US" altLang="ko-KR" sz="3200" dirty="0" err="1" smtClean="0"/>
              <a:t>IoT</a:t>
            </a:r>
            <a:r>
              <a:rPr lang="en-US" altLang="ko-KR" sz="3200" dirty="0" smtClean="0"/>
              <a:t> </a:t>
            </a:r>
            <a:r>
              <a:rPr lang="ko-KR" altLang="en-US" sz="3200" dirty="0" smtClean="0"/>
              <a:t>디바이스 요소기술 분석</a:t>
            </a:r>
            <a:endParaRPr lang="en-US" altLang="ko-KR" sz="3200" dirty="0" smtClean="0"/>
          </a:p>
          <a:p>
            <a:pPr lvl="2"/>
            <a:r>
              <a:rPr lang="en-US" altLang="ko-KR" sz="3200" dirty="0" smtClean="0"/>
              <a:t> </a:t>
            </a:r>
            <a:r>
              <a:rPr lang="en-US" altLang="ko-KR" sz="3200" dirty="0" err="1" smtClean="0"/>
              <a:t>IoT</a:t>
            </a:r>
            <a:r>
              <a:rPr lang="en-US" altLang="ko-KR" sz="3200" dirty="0" smtClean="0"/>
              <a:t> </a:t>
            </a:r>
            <a:r>
              <a:rPr lang="ko-KR" altLang="en-US" sz="3200" dirty="0" smtClean="0"/>
              <a:t>디바이스 사양 명세화</a:t>
            </a:r>
            <a:endParaRPr lang="en-US" altLang="ko-KR" sz="3200" dirty="0" smtClean="0"/>
          </a:p>
          <a:p>
            <a:pPr lvl="2"/>
            <a:r>
              <a:rPr lang="en-US" altLang="ko-KR" sz="3200" dirty="0" smtClean="0"/>
              <a:t> </a:t>
            </a:r>
            <a:r>
              <a:rPr lang="en-US" altLang="ko-KR" sz="3200" dirty="0" err="1" smtClean="0"/>
              <a:t>IoT</a:t>
            </a:r>
            <a:r>
              <a:rPr lang="en-US" altLang="ko-KR" sz="3200" dirty="0" smtClean="0"/>
              <a:t> </a:t>
            </a:r>
            <a:r>
              <a:rPr lang="ko-KR" altLang="en-US" sz="3200" dirty="0" smtClean="0"/>
              <a:t>디바이스 디자인 고려사</a:t>
            </a:r>
            <a:r>
              <a:rPr lang="ko-KR" altLang="en-US" sz="3200" dirty="0"/>
              <a:t>항</a:t>
            </a:r>
            <a:endParaRPr lang="en-US" altLang="ko-KR" sz="3200" dirty="0" smtClean="0"/>
          </a:p>
          <a:p>
            <a:pPr lvl="2"/>
            <a:r>
              <a:rPr lang="en-US" altLang="ko-KR" sz="3200" dirty="0" smtClean="0"/>
              <a:t> </a:t>
            </a:r>
            <a:r>
              <a:rPr lang="en-US" altLang="ko-KR" sz="3200" dirty="0" err="1" smtClean="0"/>
              <a:t>IoT</a:t>
            </a:r>
            <a:r>
              <a:rPr lang="en-US" altLang="ko-KR" sz="3200" dirty="0" smtClean="0"/>
              <a:t> </a:t>
            </a:r>
            <a:r>
              <a:rPr lang="ko-KR" altLang="en-US" sz="3200" dirty="0" smtClean="0"/>
              <a:t>디바이스 </a:t>
            </a:r>
            <a:r>
              <a:rPr lang="en-US" altLang="ko-KR" sz="3200" dirty="0" smtClean="0"/>
              <a:t>UI</a:t>
            </a:r>
            <a:r>
              <a:rPr lang="ko-KR" altLang="en-US" sz="3200" dirty="0" smtClean="0"/>
              <a:t>기능 명세화</a:t>
            </a:r>
            <a:endParaRPr lang="ko-KR" altLang="en-US" sz="3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508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디바이스 디자인 고려사항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400" dirty="0" smtClean="0"/>
              <a:t>사용 대상</a:t>
            </a:r>
            <a:endParaRPr lang="en-US" altLang="ko-KR" sz="2400" dirty="0"/>
          </a:p>
          <a:p>
            <a:pPr lvl="1"/>
            <a:r>
              <a:rPr lang="ko-KR" altLang="en-US" sz="2000" dirty="0" smtClean="0"/>
              <a:t>취업 관련 회사</a:t>
            </a:r>
            <a:endParaRPr lang="en-US" altLang="ko-KR" sz="2000" dirty="0" smtClean="0"/>
          </a:p>
          <a:p>
            <a:pPr lvl="2"/>
            <a:endParaRPr lang="en-US" altLang="ko-KR" sz="1800" dirty="0" smtClean="0"/>
          </a:p>
          <a:p>
            <a:pPr lvl="2"/>
            <a:r>
              <a:rPr lang="ko-KR" altLang="en-US" sz="1800" dirty="0" smtClean="0"/>
              <a:t>대상 </a:t>
            </a:r>
            <a:r>
              <a:rPr lang="en-US" altLang="ko-KR" sz="1800" dirty="0" smtClean="0"/>
              <a:t>: IT </a:t>
            </a:r>
            <a:r>
              <a:rPr lang="ko-KR" altLang="en-US" sz="1800" dirty="0" err="1" smtClean="0"/>
              <a:t>컨텐츠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홈 </a:t>
            </a:r>
            <a:r>
              <a:rPr lang="en-US" altLang="ko-KR" sz="1800" dirty="0" err="1" smtClean="0"/>
              <a:t>IoT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스피커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빅데이터</a:t>
            </a:r>
            <a:r>
              <a:rPr lang="ko-KR" altLang="en-US" sz="1800" dirty="0" smtClean="0"/>
              <a:t> 분석 위주</a:t>
            </a:r>
            <a:r>
              <a:rPr lang="en-US" altLang="ko-KR" sz="1800" dirty="0" smtClean="0"/>
              <a:t>, </a:t>
            </a:r>
            <a:r>
              <a:rPr lang="ko-KR" altLang="en-US" sz="1800" dirty="0" err="1" smtClean="0"/>
              <a:t>임베디드</a:t>
            </a:r>
            <a:r>
              <a:rPr lang="ko-KR" altLang="en-US" sz="1800" dirty="0" smtClean="0"/>
              <a:t> 프로그래밍</a:t>
            </a:r>
            <a:r>
              <a:rPr lang="en-US" altLang="ko-KR" sz="1800" dirty="0" smtClean="0"/>
              <a:t> </a:t>
            </a:r>
          </a:p>
          <a:p>
            <a:pPr lvl="3"/>
            <a:endParaRPr lang="en-US" altLang="ko-KR" sz="1600" dirty="0" smtClean="0"/>
          </a:p>
          <a:p>
            <a:pPr lvl="3"/>
            <a:r>
              <a:rPr lang="ko-KR" altLang="en-US" sz="1600" dirty="0" err="1" smtClean="0"/>
              <a:t>빅데이터를</a:t>
            </a:r>
            <a:r>
              <a:rPr lang="ko-KR" altLang="en-US" sz="1600" dirty="0" smtClean="0"/>
              <a:t> 이용한 새로운 </a:t>
            </a:r>
            <a:r>
              <a:rPr lang="en-US" altLang="ko-KR" sz="1600" dirty="0" smtClean="0"/>
              <a:t>IT </a:t>
            </a:r>
            <a:r>
              <a:rPr lang="ko-KR" altLang="en-US" sz="1600" dirty="0" err="1" smtClean="0"/>
              <a:t>컨텐츠를</a:t>
            </a:r>
            <a:r>
              <a:rPr lang="ko-KR" altLang="en-US" sz="1600" dirty="0" smtClean="0"/>
              <a:t> 제공할 계획이 있는 회사</a:t>
            </a:r>
            <a:endParaRPr lang="en-US" altLang="ko-KR" sz="1600" dirty="0" smtClean="0"/>
          </a:p>
          <a:p>
            <a:pPr lvl="3"/>
            <a:r>
              <a:rPr lang="ko-KR" altLang="en-US" sz="1600" dirty="0" smtClean="0"/>
              <a:t>기존의 홈 </a:t>
            </a:r>
            <a:r>
              <a:rPr lang="en-US" altLang="ko-KR" sz="1600" dirty="0" err="1" smtClean="0"/>
              <a:t>IoT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서비스를 판매하고 있는 회사</a:t>
            </a:r>
            <a:endParaRPr lang="en-US" altLang="ko-KR" sz="1600" dirty="0" smtClean="0"/>
          </a:p>
          <a:p>
            <a:pPr lvl="3"/>
            <a:r>
              <a:rPr lang="ko-KR" altLang="en-US" sz="1600" dirty="0" err="1" smtClean="0"/>
              <a:t>임베디드</a:t>
            </a:r>
            <a:r>
              <a:rPr lang="ko-KR" altLang="en-US" sz="1600" dirty="0" smtClean="0"/>
              <a:t> 프로그래밍 관련 최적화 역량이 높은 회사</a:t>
            </a:r>
            <a:endParaRPr lang="en-US" altLang="ko-KR" sz="1600" dirty="0" smtClean="0"/>
          </a:p>
          <a:p>
            <a:pPr lvl="3"/>
            <a:endParaRPr lang="en-US" altLang="ko-KR" sz="1600" dirty="0" smtClean="0"/>
          </a:p>
          <a:p>
            <a:pPr lvl="3"/>
            <a:endParaRPr lang="en-US" altLang="ko-KR" sz="1600" dirty="0" smtClean="0"/>
          </a:p>
          <a:p>
            <a:pPr lvl="2"/>
            <a:r>
              <a:rPr lang="ko-KR" altLang="en-US" sz="1800" dirty="0" smtClean="0"/>
              <a:t>디바이스 수준</a:t>
            </a:r>
            <a:endParaRPr lang="en-US" altLang="ko-KR" sz="1800" dirty="0" smtClean="0"/>
          </a:p>
          <a:p>
            <a:pPr lvl="2"/>
            <a:endParaRPr lang="en-US" altLang="ko-KR" sz="1800" dirty="0" smtClean="0"/>
          </a:p>
          <a:p>
            <a:pPr lvl="3"/>
            <a:r>
              <a:rPr lang="ko-KR" altLang="en-US" sz="1600" dirty="0" smtClean="0"/>
              <a:t>새로운 플랫폼 개발 수준과 기존의 </a:t>
            </a:r>
            <a:r>
              <a:rPr lang="ko-KR" altLang="en-US" sz="1600" dirty="0" err="1" smtClean="0"/>
              <a:t>오픈소스를</a:t>
            </a:r>
            <a:r>
              <a:rPr lang="ko-KR" altLang="en-US" sz="1600" dirty="0" smtClean="0"/>
              <a:t> 이용한 개발 수준 사이 갈림</a:t>
            </a:r>
            <a:endParaRPr lang="en-US" altLang="ko-KR" sz="1600" dirty="0" smtClean="0"/>
          </a:p>
          <a:p>
            <a:pPr lvl="3"/>
            <a:r>
              <a:rPr lang="ko-KR" altLang="en-US" sz="1600" dirty="0" smtClean="0"/>
              <a:t>하드웨어는 자체개발</a:t>
            </a:r>
            <a:r>
              <a:rPr lang="en-US" altLang="ko-KR" sz="1600" dirty="0" smtClean="0"/>
              <a:t>, but </a:t>
            </a:r>
            <a:r>
              <a:rPr lang="ko-KR" altLang="en-US" sz="1600" dirty="0" smtClean="0"/>
              <a:t>소프트웨어는 </a:t>
            </a:r>
            <a:r>
              <a:rPr lang="ko-KR" altLang="en-US" sz="1600" dirty="0" err="1" smtClean="0"/>
              <a:t>오픈소스</a:t>
            </a:r>
            <a:r>
              <a:rPr lang="ko-KR" altLang="en-US" sz="1600" dirty="0" smtClean="0"/>
              <a:t> 활용 등 절충안 마련 </a:t>
            </a:r>
            <a:r>
              <a:rPr lang="ko-KR" altLang="en-US" sz="16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가능</a:t>
            </a:r>
            <a:endParaRPr lang="en-US" altLang="ko-KR" sz="1600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3"/>
            <a:r>
              <a:rPr lang="en-US" altLang="ko-KR" sz="1600" dirty="0" smtClean="0"/>
              <a:t>3D </a:t>
            </a:r>
            <a:r>
              <a:rPr lang="ko-KR" altLang="en-US" sz="1600" dirty="0" smtClean="0"/>
              <a:t>그래픽과 </a:t>
            </a:r>
            <a:r>
              <a:rPr lang="ko-KR" altLang="en-US" sz="1600" dirty="0" err="1" smtClean="0"/>
              <a:t>반려견</a:t>
            </a:r>
            <a:r>
              <a:rPr lang="ko-KR" altLang="en-US" sz="1600" dirty="0" smtClean="0"/>
              <a:t> 감성 </a:t>
            </a:r>
            <a:r>
              <a:rPr lang="ko-KR" altLang="en-US" sz="1600" dirty="0" err="1" smtClean="0"/>
              <a:t>트렌드를</a:t>
            </a:r>
            <a:r>
              <a:rPr lang="ko-KR" altLang="en-US" sz="1600" dirty="0" smtClean="0"/>
              <a:t> 읽어내는 역량이 핵심</a:t>
            </a:r>
            <a:endParaRPr lang="en-US" altLang="ko-KR" sz="1600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349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디자인 고려사항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400" dirty="0" smtClean="0"/>
              <a:t>지적 재산권</a:t>
            </a:r>
            <a:endParaRPr lang="en-US" altLang="ko-KR" sz="2400" dirty="0" smtClean="0"/>
          </a:p>
          <a:p>
            <a:pPr lvl="1"/>
            <a:r>
              <a:rPr lang="ko-KR" altLang="en-US" sz="2000" dirty="0" smtClean="0"/>
              <a:t>유형</a:t>
            </a:r>
            <a:endParaRPr lang="en-US" altLang="ko-KR" sz="2000" dirty="0" smtClean="0"/>
          </a:p>
          <a:p>
            <a:pPr lvl="2"/>
            <a:r>
              <a:rPr lang="en-US" altLang="ko-KR" sz="1800" dirty="0" smtClean="0"/>
              <a:t>HW / SW : General Public </a:t>
            </a:r>
            <a:r>
              <a:rPr lang="en-US" altLang="ko-KR" sz="1800" dirty="0" err="1" smtClean="0"/>
              <a:t>Licence</a:t>
            </a:r>
            <a:endParaRPr lang="en-US" altLang="ko-KR" sz="1800" dirty="0" smtClean="0"/>
          </a:p>
          <a:p>
            <a:pPr lvl="3"/>
            <a:r>
              <a:rPr lang="ko-KR" altLang="en-US" sz="1600" dirty="0" smtClean="0"/>
              <a:t>제품 제작에 필요한 거의 모든 </a:t>
            </a:r>
            <a:r>
              <a:rPr lang="en-US" altLang="ko-KR" sz="1600" dirty="0" smtClean="0"/>
              <a:t>Resource</a:t>
            </a:r>
            <a:r>
              <a:rPr lang="ko-KR" altLang="en-US" sz="1600" dirty="0" smtClean="0"/>
              <a:t>는 오픈소스를 차용하였기 때문</a:t>
            </a:r>
            <a:endParaRPr lang="en-US" altLang="ko-KR" sz="1600" dirty="0" smtClean="0"/>
          </a:p>
          <a:p>
            <a:pPr lvl="3"/>
            <a:r>
              <a:rPr lang="ko-KR" altLang="en-US" sz="1600" dirty="0" err="1" smtClean="0"/>
              <a:t>임베디드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인공지능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등</a:t>
            </a:r>
            <a:endParaRPr lang="en-US" altLang="ko-KR" sz="1600" dirty="0" smtClean="0"/>
          </a:p>
          <a:p>
            <a:pPr lvl="3"/>
            <a:endParaRPr lang="en-US" altLang="ko-KR" sz="1600" dirty="0"/>
          </a:p>
          <a:p>
            <a:pPr lvl="2"/>
            <a:r>
              <a:rPr lang="en-US" altLang="ko-KR" sz="1800" dirty="0" smtClean="0"/>
              <a:t>Contents : </a:t>
            </a:r>
            <a:r>
              <a:rPr lang="ko-KR" altLang="en-US" sz="1800" dirty="0" smtClean="0"/>
              <a:t>지적재산권으로 보호</a:t>
            </a:r>
            <a:endParaRPr lang="en-US" altLang="ko-KR" sz="1800" dirty="0" smtClean="0"/>
          </a:p>
          <a:p>
            <a:pPr lvl="3"/>
            <a:r>
              <a:rPr lang="ko-KR" altLang="en-US" sz="1600" dirty="0" smtClean="0"/>
              <a:t>다른 제품들과 차별</a:t>
            </a:r>
            <a:endParaRPr lang="en-US" altLang="ko-KR" sz="1600" dirty="0" smtClean="0"/>
          </a:p>
          <a:p>
            <a:pPr lvl="3"/>
            <a:r>
              <a:rPr lang="ko-KR" altLang="en-US" sz="1600" dirty="0" smtClean="0"/>
              <a:t>인공지능 스피커에 </a:t>
            </a:r>
            <a:r>
              <a:rPr lang="ko-KR" altLang="en-US" sz="1600" dirty="0" err="1" smtClean="0"/>
              <a:t>캐릭터성을</a:t>
            </a:r>
            <a:r>
              <a:rPr lang="ko-KR" altLang="en-US" sz="1600" dirty="0" smtClean="0"/>
              <a:t> 부과하는 것</a:t>
            </a:r>
            <a:endParaRPr lang="en-US" altLang="ko-KR" sz="1600" dirty="0"/>
          </a:p>
          <a:p>
            <a:pPr lvl="1"/>
            <a:endParaRPr lang="en-US" altLang="ko-KR" sz="2000" dirty="0" smtClean="0"/>
          </a:p>
          <a:p>
            <a:pPr lvl="1"/>
            <a:r>
              <a:rPr lang="ko-KR" altLang="en-US" sz="2000" dirty="0" smtClean="0"/>
              <a:t>졸업작품 시 고려사항</a:t>
            </a:r>
            <a:endParaRPr lang="en-US" altLang="ko-KR" sz="2000" dirty="0" smtClean="0"/>
          </a:p>
          <a:p>
            <a:pPr lvl="2"/>
            <a:r>
              <a:rPr lang="ko-KR" altLang="en-US" sz="1800" dirty="0" smtClean="0"/>
              <a:t>아래 사항 포트폴리오에 포함</a:t>
            </a:r>
            <a:endParaRPr lang="en-US" altLang="ko-KR" sz="1800" dirty="0" smtClean="0"/>
          </a:p>
          <a:p>
            <a:pPr lvl="3"/>
            <a:r>
              <a:rPr lang="ko-KR" altLang="en-US" sz="1600" dirty="0" smtClean="0"/>
              <a:t>구성도</a:t>
            </a:r>
            <a:endParaRPr lang="en-US" altLang="ko-KR" sz="1600" dirty="0" smtClean="0"/>
          </a:p>
          <a:p>
            <a:pPr lvl="3"/>
            <a:r>
              <a:rPr lang="ko-KR" altLang="en-US" sz="1600" dirty="0" smtClean="0"/>
              <a:t>전체 </a:t>
            </a:r>
            <a:r>
              <a:rPr lang="en-US" altLang="ko-KR" sz="1600" dirty="0" smtClean="0"/>
              <a:t>SW </a:t>
            </a:r>
            <a:r>
              <a:rPr lang="ko-KR" altLang="en-US" sz="1600" dirty="0" smtClean="0"/>
              <a:t>소스 코드</a:t>
            </a:r>
            <a:endParaRPr lang="en-US" altLang="ko-KR" sz="1600" dirty="0" smtClean="0"/>
          </a:p>
          <a:p>
            <a:pPr lvl="3"/>
            <a:r>
              <a:rPr lang="ko-KR" altLang="en-US" sz="1600" dirty="0" smtClean="0"/>
              <a:t>동작 영상</a:t>
            </a:r>
            <a:endParaRPr lang="en-US" altLang="ko-KR" sz="1600" dirty="0" smtClean="0"/>
          </a:p>
          <a:p>
            <a:pPr lvl="2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9819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디자인 고려사항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추가 예산</a:t>
            </a:r>
            <a:endParaRPr lang="en-US" altLang="ko-KR" dirty="0" smtClean="0"/>
          </a:p>
          <a:p>
            <a:endParaRPr lang="en-US" altLang="ko-KR" dirty="0" smtClean="0"/>
          </a:p>
          <a:p>
            <a:pPr lvl="1"/>
            <a:r>
              <a:rPr lang="ko-KR" altLang="en-US" dirty="0" smtClean="0"/>
              <a:t>추가 예산은 고려대상 </a:t>
            </a:r>
            <a:r>
              <a:rPr lang="en-US" altLang="ko-KR" dirty="0" smtClean="0"/>
              <a:t>X</a:t>
            </a:r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err="1" smtClean="0"/>
              <a:t>컨텐츠를</a:t>
            </a:r>
            <a:r>
              <a:rPr lang="ko-KR" altLang="en-US" dirty="0" smtClean="0"/>
              <a:t> 바탕으로 수요층을 확보한 다음</a:t>
            </a:r>
            <a:endParaRPr lang="en-US" altLang="ko-KR" dirty="0" smtClean="0"/>
          </a:p>
          <a:p>
            <a:pPr lvl="1">
              <a:buNone/>
            </a:pPr>
            <a:r>
              <a:rPr lang="en-US" altLang="ko-KR" dirty="0" smtClean="0"/>
              <a:t>	</a:t>
            </a:r>
            <a:r>
              <a:rPr lang="ko-KR" altLang="en-US" dirty="0" smtClean="0"/>
              <a:t>업그레이드 버전을 추가로 판매할 목적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89927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</a:t>
            </a:r>
            <a:r>
              <a:rPr lang="en-US" altLang="ko-KR" dirty="0" smtClean="0"/>
              <a:t>UI</a:t>
            </a:r>
            <a:r>
              <a:rPr lang="ko-KR" altLang="en-US" dirty="0" smtClean="0"/>
              <a:t>기능 명세화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7504" y="733382"/>
            <a:ext cx="8928992" cy="1759514"/>
          </a:xfrm>
        </p:spPr>
        <p:txBody>
          <a:bodyPr/>
          <a:lstStyle/>
          <a:p>
            <a:r>
              <a:rPr lang="ko-KR" altLang="en-US" dirty="0" smtClean="0"/>
              <a:t>예상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주요기능</a:t>
            </a:r>
            <a:endParaRPr lang="en-US" altLang="ko-KR" dirty="0" smtClean="0"/>
          </a:p>
          <a:p>
            <a:pPr lvl="1"/>
            <a:r>
              <a:rPr lang="ko-KR" altLang="en-US" b="1" dirty="0"/>
              <a:t>사용자 </a:t>
            </a:r>
            <a:r>
              <a:rPr lang="ko-KR" altLang="en-US" b="1" dirty="0" smtClean="0"/>
              <a:t>인증</a:t>
            </a:r>
            <a:endParaRPr lang="en-US" altLang="ko-KR" b="1" dirty="0" smtClean="0"/>
          </a:p>
          <a:p>
            <a:pPr lvl="1"/>
            <a:r>
              <a:rPr lang="ko-KR" altLang="en-US" b="1" dirty="0" smtClean="0"/>
              <a:t>사용자 알림</a:t>
            </a:r>
            <a:endParaRPr lang="en-US" altLang="ko-KR" b="1" dirty="0" smtClean="0"/>
          </a:p>
          <a:p>
            <a:pPr lvl="1"/>
            <a:r>
              <a:rPr lang="ko-KR" altLang="en-US" b="1" dirty="0" smtClean="0"/>
              <a:t>사용자 교감</a:t>
            </a:r>
            <a:endParaRPr lang="en-US" altLang="ko-KR" b="1" dirty="0"/>
          </a:p>
          <a:p>
            <a:pPr lvl="1"/>
            <a:r>
              <a:rPr lang="en-US" altLang="ko-KR" b="1" dirty="0" err="1" smtClean="0"/>
              <a:t>IoT</a:t>
            </a:r>
            <a:r>
              <a:rPr lang="en-US" altLang="ko-KR" b="1" dirty="0" smtClean="0"/>
              <a:t> </a:t>
            </a:r>
            <a:r>
              <a:rPr lang="ko-KR" altLang="en-US" b="1" dirty="0"/>
              <a:t>디바이스 </a:t>
            </a:r>
            <a:r>
              <a:rPr lang="ko-KR" altLang="en-US" b="1" dirty="0" smtClean="0"/>
              <a:t>모니터링</a:t>
            </a:r>
            <a:endParaRPr lang="en-US" altLang="ko-KR" b="1" dirty="0" smtClean="0"/>
          </a:p>
          <a:p>
            <a:pPr lvl="1"/>
            <a:endParaRPr lang="en-US" altLang="ko-KR" b="1" dirty="0" smtClean="0"/>
          </a:p>
          <a:p>
            <a:pPr lvl="1"/>
            <a:endParaRPr lang="en-US" altLang="ko-KR" b="1" dirty="0" smtClean="0"/>
          </a:p>
          <a:p>
            <a:r>
              <a:rPr lang="en-US" altLang="ko-KR" b="1" dirty="0" smtClean="0"/>
              <a:t>UI </a:t>
            </a:r>
            <a:r>
              <a:rPr lang="ko-KR" altLang="en-US" b="1" dirty="0" smtClean="0"/>
              <a:t>적용 기술</a:t>
            </a:r>
            <a:endParaRPr lang="en-US" altLang="ko-KR" b="1" dirty="0" smtClean="0"/>
          </a:p>
          <a:p>
            <a:pPr lvl="1"/>
            <a:r>
              <a:rPr lang="en-US" altLang="ko-KR" b="1" dirty="0" smtClean="0"/>
              <a:t>Java </a:t>
            </a:r>
            <a:r>
              <a:rPr lang="ko-KR" altLang="en-US" b="1" dirty="0" err="1" smtClean="0"/>
              <a:t>앱</a:t>
            </a:r>
            <a:endParaRPr lang="en-US" altLang="ko-KR" b="1" dirty="0" smtClean="0"/>
          </a:p>
          <a:p>
            <a:pPr lvl="1"/>
            <a:r>
              <a:rPr lang="ko-KR" altLang="en-US" b="1" dirty="0" smtClean="0"/>
              <a:t>그래픽</a:t>
            </a:r>
            <a:endParaRPr lang="en-US" altLang="ko-KR" b="1" dirty="0" smtClean="0"/>
          </a:p>
          <a:p>
            <a:pPr lvl="1"/>
            <a:endParaRPr lang="en-US" altLang="ko-KR" b="1" dirty="0" smtClean="0"/>
          </a:p>
          <a:p>
            <a:pPr lvl="1"/>
            <a:endParaRPr lang="en-US" altLang="ko-KR" b="1" dirty="0"/>
          </a:p>
          <a:p>
            <a:r>
              <a:rPr lang="ko-KR" altLang="en-US" b="1" dirty="0" smtClean="0"/>
              <a:t>예상 시나리오</a:t>
            </a:r>
            <a:endParaRPr lang="en-US" altLang="ko-KR" b="1" dirty="0" smtClean="0"/>
          </a:p>
          <a:p>
            <a:pPr lvl="1"/>
            <a:r>
              <a:rPr lang="ko-KR" altLang="en-US" b="1" dirty="0" smtClean="0"/>
              <a:t>사용자 인식</a:t>
            </a:r>
            <a:endParaRPr lang="en-US" altLang="ko-KR" b="1" dirty="0" smtClean="0"/>
          </a:p>
          <a:p>
            <a:pPr lvl="1"/>
            <a:r>
              <a:rPr lang="ko-KR" altLang="en-US" b="1" dirty="0" smtClean="0"/>
              <a:t>상호작용</a:t>
            </a:r>
            <a:endParaRPr lang="en-US" altLang="ko-KR" b="1" dirty="0" smtClean="0"/>
          </a:p>
          <a:p>
            <a:pPr lvl="1"/>
            <a:r>
              <a:rPr lang="ko-KR" altLang="en-US" b="1" dirty="0" err="1" smtClean="0"/>
              <a:t>앱</a:t>
            </a:r>
            <a:r>
              <a:rPr lang="ko-KR" altLang="en-US" b="1" dirty="0" smtClean="0"/>
              <a:t> 종료</a:t>
            </a:r>
            <a:endParaRPr lang="en-US" altLang="ko-KR" b="1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pic>
        <p:nvPicPr>
          <p:cNvPr id="2053" name="Picture 5" descr="C:\Users\USER\AppData\Local\Microsoft\Windows\Temporary Internet Files\Content.IE5\URR2TAI9\pawn-1377128_640[1]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1441830"/>
            <a:ext cx="2088232" cy="393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94834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전체 디바이스 </a:t>
            </a:r>
            <a:r>
              <a:rPr lang="ko-KR" altLang="en-US" dirty="0" err="1" smtClean="0"/>
              <a:t>프로토</a:t>
            </a:r>
            <a:r>
              <a:rPr lang="ko-KR" altLang="en-US" dirty="0" smtClean="0"/>
              <a:t> 타입</a:t>
            </a:r>
            <a:endParaRPr lang="ko-KR" altLang="en-US" dirty="0"/>
          </a:p>
        </p:txBody>
      </p:sp>
      <p:pic>
        <p:nvPicPr>
          <p:cNvPr id="6" name="내용 개체 틀 5" descr="40620_1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51520" y="692696"/>
            <a:ext cx="2388622" cy="1543050"/>
          </a:xfr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24</a:t>
            </a:fld>
            <a:endParaRPr lang="ko-KR" altLang="en-US" dirty="0"/>
          </a:p>
        </p:txBody>
      </p:sp>
      <p:pic>
        <p:nvPicPr>
          <p:cNvPr id="8" name="그림 7" descr="KakaoTalk_20190621_063531355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71799" y="692696"/>
            <a:ext cx="6192689" cy="5544616"/>
          </a:xfrm>
          <a:prstGeom prst="rect">
            <a:avLst/>
          </a:prstGeom>
        </p:spPr>
      </p:pic>
      <p:pic>
        <p:nvPicPr>
          <p:cNvPr id="9" name="그림 8" descr="201602291450712228_1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51520" y="2348880"/>
            <a:ext cx="2383784" cy="2376264"/>
          </a:xfrm>
          <a:prstGeom prst="rect">
            <a:avLst/>
          </a:prstGeom>
        </p:spPr>
      </p:pic>
      <p:pic>
        <p:nvPicPr>
          <p:cNvPr id="10" name="그림 9" descr="22631A3F584B530420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51521" y="4797153"/>
            <a:ext cx="1440159" cy="13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024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전체 디바이스 </a:t>
            </a:r>
            <a:r>
              <a:rPr lang="ko-KR" altLang="en-US" dirty="0" err="1" smtClean="0"/>
              <a:t>프로토</a:t>
            </a:r>
            <a:r>
              <a:rPr lang="ko-KR" altLang="en-US" dirty="0" smtClean="0"/>
              <a:t> 타입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25</a:t>
            </a:fld>
            <a:endParaRPr lang="ko-KR" altLang="en-US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739423"/>
            <a:ext cx="6912768" cy="570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597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디바이스 요소 기술 </a:t>
            </a:r>
            <a:r>
              <a:rPr lang="en-US" altLang="ko-KR" dirty="0" smtClean="0"/>
              <a:t>- </a:t>
            </a:r>
            <a:r>
              <a:rPr lang="ko-KR" altLang="en-US" dirty="0" smtClean="0"/>
              <a:t>개요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7504" y="733382"/>
            <a:ext cx="8928992" cy="895418"/>
          </a:xfrm>
        </p:spPr>
        <p:txBody>
          <a:bodyPr/>
          <a:lstStyle/>
          <a:p>
            <a:pPr>
              <a:tabLst>
                <a:tab pos="1073150" algn="l"/>
                <a:tab pos="1258888" algn="l"/>
              </a:tabLst>
            </a:pPr>
            <a:r>
              <a:rPr lang="en-US" altLang="ko-KR" dirty="0" err="1"/>
              <a:t>I</a:t>
            </a:r>
            <a:r>
              <a:rPr lang="en-US" altLang="ko-KR" dirty="0" err="1" smtClean="0"/>
              <a:t>oT</a:t>
            </a:r>
            <a:r>
              <a:rPr lang="ko-KR" altLang="en-US" dirty="0" smtClean="0"/>
              <a:t>디바이스란</a:t>
            </a:r>
            <a:endParaRPr lang="en-US" altLang="ko-KR" dirty="0" smtClean="0"/>
          </a:p>
          <a:p>
            <a:pPr lvl="1">
              <a:tabLst>
                <a:tab pos="1073150" algn="l"/>
                <a:tab pos="1258888" algn="l"/>
              </a:tabLst>
            </a:pPr>
            <a:r>
              <a:rPr lang="ko-KR" altLang="en-US" dirty="0" smtClean="0"/>
              <a:t>협의</a:t>
            </a:r>
            <a:r>
              <a:rPr lang="en-US" altLang="ko-KR" dirty="0" smtClean="0"/>
              <a:t>: </a:t>
            </a:r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장비에 연결하는 센서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액추에이터</a:t>
            </a:r>
            <a:endParaRPr lang="en-US" altLang="ko-KR" dirty="0" smtClean="0"/>
          </a:p>
          <a:p>
            <a:pPr lvl="1">
              <a:tabLst>
                <a:tab pos="1073150" algn="l"/>
                <a:tab pos="1258888" algn="l"/>
              </a:tabLst>
            </a:pPr>
            <a:r>
              <a:rPr lang="ko-KR" altLang="en-US" dirty="0" smtClean="0"/>
              <a:t>광의</a:t>
            </a:r>
            <a:r>
              <a:rPr lang="en-US" altLang="ko-KR" dirty="0" smtClean="0"/>
              <a:t>: </a:t>
            </a:r>
            <a:r>
              <a:rPr lang="ko-KR" altLang="en-US" dirty="0" smtClean="0"/>
              <a:t>센서</a:t>
            </a:r>
            <a:r>
              <a:rPr lang="en-US" altLang="ko-KR" dirty="0" smtClean="0"/>
              <a:t>,</a:t>
            </a:r>
            <a:r>
              <a:rPr lang="ko-KR" altLang="en-US" dirty="0" err="1" smtClean="0"/>
              <a:t>액추에이터를</a:t>
            </a:r>
            <a:r>
              <a:rPr lang="ko-KR" altLang="en-US" dirty="0" smtClean="0"/>
              <a:t> 확장하여 전체 시스템을 구성하는 네트워크 장비</a:t>
            </a:r>
            <a:r>
              <a:rPr lang="en-US" altLang="ko-KR" dirty="0" smtClean="0"/>
              <a:t>, </a:t>
            </a:r>
            <a:r>
              <a:rPr lang="en-US" altLang="ko-KR" dirty="0"/>
              <a:t>H/W </a:t>
            </a:r>
            <a:r>
              <a:rPr lang="ko-KR" altLang="en-US" dirty="0" smtClean="0"/>
              <a:t>플랫폼</a:t>
            </a:r>
            <a:r>
              <a:rPr lang="en-US" altLang="ko-KR" dirty="0" smtClean="0"/>
              <a:t> </a:t>
            </a:r>
            <a:r>
              <a:rPr lang="ko-KR" altLang="en-US" dirty="0" smtClean="0"/>
              <a:t>및 관련된 모든 기기</a:t>
            </a:r>
            <a:endParaRPr lang="en-US" altLang="ko-KR" dirty="0" smtClean="0"/>
          </a:p>
          <a:p>
            <a:pPr lvl="1">
              <a:tabLst>
                <a:tab pos="1073150" algn="l"/>
                <a:tab pos="1258888" algn="l"/>
              </a:tabLst>
            </a:pPr>
            <a:endParaRPr lang="en-US" altLang="ko-KR" dirty="0"/>
          </a:p>
          <a:p>
            <a:pPr>
              <a:tabLst>
                <a:tab pos="1073150" algn="l"/>
                <a:tab pos="1258888" algn="l"/>
              </a:tabLst>
            </a:pPr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디바이스 주요 기술</a:t>
            </a:r>
            <a:endParaRPr lang="en-US" altLang="ko-KR" dirty="0" smtClean="0"/>
          </a:p>
          <a:p>
            <a:pPr lvl="1">
              <a:tabLst>
                <a:tab pos="1073150" algn="l"/>
                <a:tab pos="1258888" algn="l"/>
              </a:tabLst>
            </a:pPr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단말 하드웨어 기술</a:t>
            </a:r>
            <a:endParaRPr lang="en-US" altLang="ko-KR" dirty="0" smtClean="0"/>
          </a:p>
          <a:p>
            <a:pPr lvl="1">
              <a:tabLst>
                <a:tab pos="1073150" algn="l"/>
                <a:tab pos="1258888" algn="l"/>
              </a:tabLst>
            </a:pPr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디바이스 플랫폼 기술</a:t>
            </a:r>
            <a:endParaRPr lang="en-US" altLang="ko-KR" dirty="0" smtClean="0"/>
          </a:p>
          <a:p>
            <a:pPr lvl="1">
              <a:tabLst>
                <a:tab pos="1073150" algn="l"/>
                <a:tab pos="1258888" algn="l"/>
              </a:tabLst>
            </a:pPr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디바이스 통신 기술</a:t>
            </a:r>
            <a:endParaRPr lang="en-US" altLang="ko-KR" dirty="0" smtClean="0"/>
          </a:p>
          <a:p>
            <a:pPr lvl="1">
              <a:tabLst>
                <a:tab pos="1073150" algn="l"/>
                <a:tab pos="1258888" algn="l"/>
              </a:tabLst>
            </a:pPr>
            <a:endParaRPr lang="en-US" altLang="ko-KR" dirty="0"/>
          </a:p>
          <a:p>
            <a:pPr>
              <a:tabLst>
                <a:tab pos="1073150" algn="l"/>
                <a:tab pos="1258888" algn="l"/>
              </a:tabLst>
            </a:pPr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디바이스 유형</a:t>
            </a:r>
            <a:endParaRPr lang="en-US" altLang="ko-KR" dirty="0" smtClean="0"/>
          </a:p>
          <a:p>
            <a:pPr lvl="1">
              <a:tabLst>
                <a:tab pos="1073150" algn="l"/>
                <a:tab pos="1258888" algn="l"/>
              </a:tabLst>
            </a:pPr>
            <a:r>
              <a:rPr lang="ko-KR" altLang="en-US" dirty="0" smtClean="0"/>
              <a:t>가정용 가전 </a:t>
            </a:r>
            <a:r>
              <a:rPr lang="en-US" altLang="ko-KR" dirty="0" err="1" smtClean="0"/>
              <a:t>IoT</a:t>
            </a:r>
            <a:r>
              <a:rPr lang="en-US" altLang="ko-KR" dirty="0" smtClean="0"/>
              <a:t> (</a:t>
            </a:r>
            <a:r>
              <a:rPr lang="ko-KR" altLang="en-US" dirty="0" smtClean="0"/>
              <a:t>스마트</a:t>
            </a:r>
            <a:r>
              <a:rPr lang="en-US" altLang="ko-KR" dirty="0" smtClean="0"/>
              <a:t> </a:t>
            </a:r>
            <a:r>
              <a:rPr lang="ko-KR" altLang="en-US" dirty="0" smtClean="0"/>
              <a:t>홈</a:t>
            </a:r>
            <a:r>
              <a:rPr lang="en-US" altLang="ko-KR" dirty="0" smtClean="0"/>
              <a:t>)</a:t>
            </a:r>
          </a:p>
          <a:p>
            <a:pPr lvl="1">
              <a:tabLst>
                <a:tab pos="1073150" algn="l"/>
                <a:tab pos="1258888" algn="l"/>
              </a:tabLst>
            </a:pPr>
            <a:r>
              <a:rPr lang="ko-KR" altLang="en-US" dirty="0" smtClean="0"/>
              <a:t>개인용 </a:t>
            </a:r>
            <a:r>
              <a:rPr lang="ko-KR" altLang="en-US" dirty="0" err="1" smtClean="0"/>
              <a:t>웨어러블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IoT</a:t>
            </a:r>
            <a:r>
              <a:rPr lang="en-US" altLang="ko-KR" dirty="0" smtClean="0"/>
              <a:t> (</a:t>
            </a:r>
            <a:r>
              <a:rPr lang="ko-KR" altLang="en-US" dirty="0" smtClean="0"/>
              <a:t>스마트 헬스</a:t>
            </a:r>
            <a:r>
              <a:rPr lang="en-US" altLang="ko-KR" dirty="0" smtClean="0"/>
              <a:t>)</a:t>
            </a:r>
          </a:p>
          <a:p>
            <a:pPr lvl="1">
              <a:tabLst>
                <a:tab pos="1073150" algn="l"/>
                <a:tab pos="1258888" algn="l"/>
              </a:tabLst>
            </a:pPr>
            <a:r>
              <a:rPr lang="ko-KR" altLang="en-US" dirty="0"/>
              <a:t>차량용 </a:t>
            </a:r>
            <a:r>
              <a:rPr lang="en-US" altLang="ko-KR" dirty="0" err="1"/>
              <a:t>IoT</a:t>
            </a:r>
            <a:r>
              <a:rPr lang="en-US" altLang="ko-KR" dirty="0"/>
              <a:t> (</a:t>
            </a:r>
            <a:r>
              <a:rPr lang="ko-KR" altLang="en-US" dirty="0"/>
              <a:t>스마트 카</a:t>
            </a:r>
            <a:r>
              <a:rPr lang="en-US" altLang="ko-KR" dirty="0"/>
              <a:t>, </a:t>
            </a:r>
            <a:r>
              <a:rPr lang="ko-KR" altLang="en-US" dirty="0" err="1"/>
              <a:t>커넥티드</a:t>
            </a:r>
            <a:r>
              <a:rPr lang="ko-KR" altLang="en-US" dirty="0"/>
              <a:t> 카</a:t>
            </a:r>
            <a:r>
              <a:rPr lang="en-US" altLang="ko-KR" dirty="0"/>
              <a:t>)</a:t>
            </a:r>
          </a:p>
          <a:p>
            <a:pPr lvl="1">
              <a:tabLst>
                <a:tab pos="1073150" algn="l"/>
                <a:tab pos="1258888" algn="l"/>
              </a:tabLst>
            </a:pPr>
            <a:r>
              <a:rPr lang="ko-KR" altLang="en-US" dirty="0" smtClean="0"/>
              <a:t>생활형 </a:t>
            </a:r>
            <a:r>
              <a:rPr lang="en-US" altLang="ko-KR" dirty="0" err="1"/>
              <a:t>IoT</a:t>
            </a:r>
            <a:endParaRPr lang="en-US" altLang="ko-KR" dirty="0"/>
          </a:p>
          <a:p>
            <a:pPr lvl="1">
              <a:tabLst>
                <a:tab pos="1073150" algn="l"/>
                <a:tab pos="1258888" algn="l"/>
              </a:tabLst>
            </a:pPr>
            <a:r>
              <a:rPr lang="ko-KR" altLang="en-US" dirty="0" smtClean="0"/>
              <a:t>에너지용 </a:t>
            </a:r>
            <a:r>
              <a:rPr lang="en-US" altLang="ko-KR" dirty="0" err="1"/>
              <a:t>IoT</a:t>
            </a:r>
            <a:endParaRPr lang="en-US" altLang="ko-KR" dirty="0"/>
          </a:p>
          <a:p>
            <a:pPr lvl="1">
              <a:tabLst>
                <a:tab pos="1073150" algn="l"/>
                <a:tab pos="1258888" algn="l"/>
              </a:tabLst>
            </a:pPr>
            <a:r>
              <a:rPr lang="ko-KR" altLang="en-US" dirty="0" smtClean="0"/>
              <a:t>산업 </a:t>
            </a:r>
            <a:r>
              <a:rPr lang="ko-KR" altLang="en-US" dirty="0"/>
              <a:t>및 환경용 </a:t>
            </a:r>
            <a:r>
              <a:rPr lang="en-US" altLang="ko-KR" dirty="0" err="1"/>
              <a:t>IoT</a:t>
            </a:r>
            <a:endParaRPr lang="en-US" altLang="ko-KR" dirty="0"/>
          </a:p>
          <a:p>
            <a:pPr lvl="1">
              <a:tabLst>
                <a:tab pos="1073150" algn="l"/>
                <a:tab pos="1258888" algn="l"/>
              </a:tabLst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965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요소 </a:t>
            </a:r>
            <a:r>
              <a:rPr lang="ko-KR" altLang="en-US" dirty="0" smtClean="0"/>
              <a:t>기술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센서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정의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특정 외부 정보를 감지하는 장치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분류</a:t>
            </a:r>
            <a:endParaRPr lang="en-US" altLang="ko-KR" dirty="0" smtClean="0"/>
          </a:p>
          <a:p>
            <a:pPr lvl="1"/>
            <a:r>
              <a:rPr lang="ko-KR" altLang="en-US" dirty="0"/>
              <a:t>감지 대상에 따라 화학 센서</a:t>
            </a:r>
            <a:r>
              <a:rPr lang="en-US" altLang="ko-KR" dirty="0"/>
              <a:t>(</a:t>
            </a:r>
            <a:r>
              <a:rPr lang="ko-KR" altLang="en-US" dirty="0"/>
              <a:t>농도</a:t>
            </a:r>
            <a:r>
              <a:rPr lang="en-US" altLang="ko-KR" dirty="0"/>
              <a:t>, </a:t>
            </a:r>
            <a:r>
              <a:rPr lang="ko-KR" altLang="en-US" dirty="0"/>
              <a:t>비중</a:t>
            </a:r>
            <a:r>
              <a:rPr lang="en-US" altLang="ko-KR" dirty="0"/>
              <a:t>, </a:t>
            </a:r>
            <a:r>
              <a:rPr lang="ko-KR" altLang="en-US" dirty="0"/>
              <a:t>이온</a:t>
            </a:r>
            <a:r>
              <a:rPr lang="en-US" altLang="ko-KR" dirty="0"/>
              <a:t>, </a:t>
            </a:r>
            <a:r>
              <a:rPr lang="ko-KR" altLang="en-US" dirty="0"/>
              <a:t>성분 등</a:t>
            </a:r>
            <a:r>
              <a:rPr lang="en-US" altLang="ko-KR" dirty="0"/>
              <a:t>), </a:t>
            </a:r>
            <a:r>
              <a:rPr lang="ko-KR" altLang="en-US" dirty="0"/>
              <a:t>바이오 센서</a:t>
            </a:r>
            <a:r>
              <a:rPr lang="en-US" altLang="ko-KR" dirty="0"/>
              <a:t>(</a:t>
            </a:r>
            <a:r>
              <a:rPr lang="ko-KR" altLang="en-US" dirty="0"/>
              <a:t>혈압</a:t>
            </a:r>
            <a:r>
              <a:rPr lang="en-US" altLang="ko-KR" dirty="0"/>
              <a:t>, </a:t>
            </a:r>
            <a:r>
              <a:rPr lang="ko-KR" altLang="en-US" dirty="0"/>
              <a:t>단백질</a:t>
            </a:r>
            <a:r>
              <a:rPr lang="en-US" altLang="ko-KR" dirty="0"/>
              <a:t>, </a:t>
            </a:r>
            <a:r>
              <a:rPr lang="ko-KR" altLang="en-US" dirty="0" smtClean="0"/>
              <a:t>혈당</a:t>
            </a:r>
            <a:r>
              <a:rPr lang="en-US" altLang="ko-KR" dirty="0"/>
              <a:t>, DNA </a:t>
            </a:r>
            <a:r>
              <a:rPr lang="ko-KR" altLang="en-US" dirty="0"/>
              <a:t>등</a:t>
            </a:r>
            <a:r>
              <a:rPr lang="en-US" altLang="ko-KR" dirty="0"/>
              <a:t>), </a:t>
            </a:r>
            <a:r>
              <a:rPr lang="ko-KR" altLang="en-US" dirty="0"/>
              <a:t>물리 센서</a:t>
            </a:r>
            <a:r>
              <a:rPr lang="en-US" altLang="ko-KR" dirty="0"/>
              <a:t>(</a:t>
            </a:r>
            <a:r>
              <a:rPr lang="ko-KR" altLang="en-US" dirty="0"/>
              <a:t>온도</a:t>
            </a:r>
            <a:r>
              <a:rPr lang="en-US" altLang="ko-KR" dirty="0"/>
              <a:t>, </a:t>
            </a:r>
            <a:r>
              <a:rPr lang="ko-KR" altLang="en-US" dirty="0"/>
              <a:t>압력</a:t>
            </a:r>
            <a:r>
              <a:rPr lang="en-US" altLang="ko-KR" dirty="0"/>
              <a:t>, </a:t>
            </a:r>
            <a:r>
              <a:rPr lang="ko-KR" altLang="en-US" dirty="0"/>
              <a:t>광학</a:t>
            </a:r>
            <a:r>
              <a:rPr lang="en-US" altLang="ko-KR" dirty="0"/>
              <a:t>, </a:t>
            </a:r>
            <a:r>
              <a:rPr lang="ko-KR" altLang="en-US" dirty="0"/>
              <a:t>전자기 등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/>
              <a:t>감지 </a:t>
            </a:r>
            <a:r>
              <a:rPr lang="ko-KR" altLang="en-US" dirty="0" smtClean="0"/>
              <a:t>방식에 </a:t>
            </a:r>
            <a:r>
              <a:rPr lang="ko-KR" altLang="en-US" dirty="0"/>
              <a:t>따라 광학 센서</a:t>
            </a:r>
            <a:r>
              <a:rPr lang="en-US" altLang="ko-KR" dirty="0"/>
              <a:t>, </a:t>
            </a:r>
            <a:r>
              <a:rPr lang="ko-KR" altLang="en-US" dirty="0"/>
              <a:t>자기 센서</a:t>
            </a:r>
            <a:r>
              <a:rPr lang="en-US" altLang="ko-KR" dirty="0"/>
              <a:t>, </a:t>
            </a:r>
            <a:r>
              <a:rPr lang="ko-KR" altLang="en-US" dirty="0"/>
              <a:t>용량 센서</a:t>
            </a:r>
            <a:r>
              <a:rPr lang="en-US" altLang="ko-KR" dirty="0"/>
              <a:t>, </a:t>
            </a:r>
            <a:r>
              <a:rPr lang="ko-KR" altLang="en-US" dirty="0"/>
              <a:t>저항 </a:t>
            </a:r>
            <a:r>
              <a:rPr lang="ko-KR" altLang="en-US" dirty="0" smtClean="0"/>
              <a:t>센서</a:t>
            </a:r>
            <a:endParaRPr lang="en-US" altLang="ko-KR" dirty="0" smtClean="0"/>
          </a:p>
          <a:p>
            <a:pPr lvl="1"/>
            <a:r>
              <a:rPr lang="ko-KR" altLang="en-US" dirty="0" err="1"/>
              <a:t>집적도에</a:t>
            </a:r>
            <a:r>
              <a:rPr lang="ko-KR" altLang="en-US" dirty="0"/>
              <a:t> 따라 </a:t>
            </a:r>
            <a:r>
              <a:rPr lang="ko-KR" altLang="en-US" dirty="0" smtClean="0"/>
              <a:t>디지털 </a:t>
            </a:r>
            <a:r>
              <a:rPr lang="ko-KR" altLang="en-US" dirty="0"/>
              <a:t>센서</a:t>
            </a:r>
            <a:r>
              <a:rPr lang="en-US" altLang="ko-KR" dirty="0"/>
              <a:t>, </a:t>
            </a:r>
            <a:r>
              <a:rPr lang="ko-KR" altLang="en-US" dirty="0"/>
              <a:t>지능형 센서</a:t>
            </a:r>
            <a:r>
              <a:rPr lang="en-US" altLang="ko-KR" dirty="0"/>
              <a:t>, </a:t>
            </a:r>
            <a:r>
              <a:rPr lang="ko-KR" altLang="en-US" dirty="0"/>
              <a:t>단순 센서</a:t>
            </a:r>
            <a:r>
              <a:rPr lang="en-US" altLang="ko-KR" dirty="0"/>
              <a:t>, </a:t>
            </a:r>
            <a:r>
              <a:rPr lang="ko-KR" altLang="en-US" dirty="0"/>
              <a:t>전자 </a:t>
            </a:r>
            <a:r>
              <a:rPr lang="ko-KR" altLang="en-US" dirty="0" smtClean="0"/>
              <a:t>센서</a:t>
            </a:r>
            <a:endParaRPr lang="en-US" altLang="ko-KR" dirty="0" smtClean="0"/>
          </a:p>
          <a:p>
            <a:pPr lvl="1"/>
            <a:r>
              <a:rPr lang="ko-KR" altLang="en-US" dirty="0"/>
              <a:t>구현 </a:t>
            </a:r>
            <a:r>
              <a:rPr lang="ko-KR" altLang="en-US" dirty="0" err="1"/>
              <a:t>기술별로는</a:t>
            </a:r>
            <a:r>
              <a:rPr lang="ko-KR" altLang="en-US" dirty="0"/>
              <a:t> 반도체를 </a:t>
            </a:r>
            <a:r>
              <a:rPr lang="ko-KR" altLang="en-US" dirty="0" smtClean="0"/>
              <a:t>이용한 </a:t>
            </a:r>
            <a:r>
              <a:rPr lang="ko-KR" altLang="en-US" dirty="0"/>
              <a:t>반도체 센서</a:t>
            </a:r>
            <a:r>
              <a:rPr lang="en-US" altLang="ko-KR" dirty="0"/>
              <a:t>, </a:t>
            </a:r>
            <a:r>
              <a:rPr lang="ko-KR" altLang="en-US" dirty="0"/>
              <a:t>전자와 기계적 성질을 이용한 </a:t>
            </a:r>
            <a:r>
              <a:rPr lang="en-US" altLang="ko-KR" dirty="0"/>
              <a:t>MEMS </a:t>
            </a:r>
            <a:r>
              <a:rPr lang="ko-KR" altLang="en-US" dirty="0"/>
              <a:t>센서</a:t>
            </a:r>
            <a:r>
              <a:rPr lang="en-US" altLang="ko-KR" dirty="0"/>
              <a:t>, </a:t>
            </a:r>
            <a:r>
              <a:rPr lang="ko-KR" altLang="en-US" dirty="0"/>
              <a:t>소형의 </a:t>
            </a:r>
            <a:r>
              <a:rPr lang="ko-KR" altLang="en-US" dirty="0" err="1"/>
              <a:t>나노</a:t>
            </a:r>
            <a:r>
              <a:rPr lang="ko-KR" altLang="en-US" dirty="0"/>
              <a:t> 센서</a:t>
            </a:r>
            <a:r>
              <a:rPr lang="en-US" altLang="ko-KR" dirty="0"/>
              <a:t>, </a:t>
            </a:r>
            <a:r>
              <a:rPr lang="ko-KR" altLang="en-US" dirty="0" smtClean="0"/>
              <a:t>이들을 </a:t>
            </a:r>
            <a:r>
              <a:rPr lang="ko-KR" altLang="en-US" dirty="0"/>
              <a:t>조합한 </a:t>
            </a:r>
            <a:r>
              <a:rPr lang="ko-KR" altLang="en-US" dirty="0" err="1"/>
              <a:t>융복합</a:t>
            </a:r>
            <a:r>
              <a:rPr lang="ko-KR" altLang="en-US" dirty="0"/>
              <a:t> </a:t>
            </a:r>
            <a:r>
              <a:rPr lang="ko-KR" altLang="en-US" dirty="0" smtClean="0"/>
              <a:t>센서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6394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요소 </a:t>
            </a:r>
            <a:r>
              <a:rPr lang="ko-KR" altLang="en-US" dirty="0" smtClean="0"/>
              <a:t>기술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센서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기술 동향</a:t>
            </a:r>
            <a:endParaRPr lang="en-US" altLang="ko-KR" dirty="0" smtClean="0"/>
          </a:p>
          <a:p>
            <a:pPr lvl="1"/>
            <a:r>
              <a:rPr lang="en-US" altLang="ko-KR" dirty="0" err="1"/>
              <a:t>IoT</a:t>
            </a:r>
            <a:r>
              <a:rPr lang="ko-KR" altLang="en-US" dirty="0"/>
              <a:t>에서는 저가격 초소형 저전력 고효율 </a:t>
            </a:r>
            <a:r>
              <a:rPr lang="ko-KR" altLang="en-US" dirty="0" err="1"/>
              <a:t>고신뢰성</a:t>
            </a:r>
            <a:r>
              <a:rPr lang="ko-KR" altLang="en-US" dirty="0"/>
              <a:t> 센서가 요구된다</a:t>
            </a:r>
            <a:r>
              <a:rPr lang="en-US" altLang="ko-KR" dirty="0"/>
              <a:t>. </a:t>
            </a:r>
            <a:r>
              <a:rPr lang="en-US" altLang="ko-KR" dirty="0" smtClean="0"/>
              <a:t>MEMS (micro-electro-mechanical </a:t>
            </a:r>
            <a:r>
              <a:rPr lang="en-US" altLang="ko-KR" dirty="0"/>
              <a:t>system) </a:t>
            </a:r>
            <a:r>
              <a:rPr lang="ko-KR" altLang="en-US" dirty="0"/>
              <a:t>센서는 이러한 기술 수요에 대응하여 개발된 </a:t>
            </a:r>
            <a:r>
              <a:rPr lang="ko-KR" altLang="en-US" dirty="0" smtClean="0"/>
              <a:t>것으로 </a:t>
            </a:r>
            <a:r>
              <a:rPr lang="ko-KR" altLang="en-US" dirty="0"/>
              <a:t>반도체 제조공정의 미세 정밀 가공 기술을 응용</a:t>
            </a:r>
            <a:r>
              <a:rPr lang="en-US" altLang="ko-KR" dirty="0"/>
              <a:t>, </a:t>
            </a:r>
            <a:r>
              <a:rPr lang="ko-KR" altLang="en-US" dirty="0"/>
              <a:t>제조한 마이크로 혹은 </a:t>
            </a:r>
            <a:r>
              <a:rPr lang="ko-KR" altLang="en-US" dirty="0" err="1"/>
              <a:t>나노</a:t>
            </a:r>
            <a:r>
              <a:rPr lang="ko-KR" altLang="en-US" dirty="0"/>
              <a:t> </a:t>
            </a:r>
            <a:r>
              <a:rPr lang="ko-KR" altLang="en-US" dirty="0" smtClean="0"/>
              <a:t>단위의 </a:t>
            </a:r>
            <a:r>
              <a:rPr lang="ko-KR" altLang="en-US" dirty="0"/>
              <a:t>고감도 센서를 의미한다</a:t>
            </a:r>
            <a:r>
              <a:rPr lang="en-US" altLang="ko-KR" dirty="0"/>
              <a:t>. 3</a:t>
            </a:r>
            <a:r>
              <a:rPr lang="ko-KR" altLang="en-US" dirty="0"/>
              <a:t>세대 디지털 센서에서는 </a:t>
            </a:r>
            <a:r>
              <a:rPr lang="ko-KR" altLang="en-US" dirty="0" err="1"/>
              <a:t>보정폭의</a:t>
            </a:r>
            <a:r>
              <a:rPr lang="ko-KR" altLang="en-US" dirty="0"/>
              <a:t> 확대와 비선형성 </a:t>
            </a:r>
            <a:r>
              <a:rPr lang="ko-KR" altLang="en-US" dirty="0" smtClean="0"/>
              <a:t>오차에 </a:t>
            </a:r>
            <a:r>
              <a:rPr lang="ko-KR" altLang="en-US" dirty="0"/>
              <a:t>대한 보정을 위해 디지털 방식을 사용하는 것이 가능해졌고 디지털 인터페이스 </a:t>
            </a:r>
            <a:r>
              <a:rPr lang="ko-KR" altLang="en-US" dirty="0" smtClean="0"/>
              <a:t>및 네트워킹이 </a:t>
            </a:r>
            <a:r>
              <a:rPr lang="ko-KR" altLang="en-US" dirty="0"/>
              <a:t>가능하다</a:t>
            </a:r>
            <a:r>
              <a:rPr lang="en-US" altLang="ko-KR" dirty="0"/>
              <a:t>. 4</a:t>
            </a:r>
            <a:r>
              <a:rPr lang="ko-KR" altLang="en-US" dirty="0"/>
              <a:t>세대 스마트 센서에서는 </a:t>
            </a:r>
            <a:r>
              <a:rPr lang="en-US" altLang="ko-KR" dirty="0" err="1"/>
              <a:t>SoC</a:t>
            </a:r>
            <a:r>
              <a:rPr lang="en-US" altLang="ko-KR" dirty="0"/>
              <a:t> </a:t>
            </a:r>
            <a:r>
              <a:rPr lang="ko-KR" altLang="en-US" dirty="0"/>
              <a:t>기술의 도입과 </a:t>
            </a:r>
            <a:r>
              <a:rPr lang="en-US" altLang="ko-KR" dirty="0"/>
              <a:t>MCU</a:t>
            </a:r>
            <a:r>
              <a:rPr lang="ko-KR" altLang="en-US" dirty="0"/>
              <a:t>가 센서에 </a:t>
            </a:r>
            <a:r>
              <a:rPr lang="ko-KR" altLang="en-US" dirty="0" smtClean="0"/>
              <a:t>내장되면서 </a:t>
            </a:r>
            <a:r>
              <a:rPr lang="ko-KR" altLang="en-US" dirty="0"/>
              <a:t>논리제어</a:t>
            </a:r>
            <a:r>
              <a:rPr lang="en-US" altLang="ko-KR" dirty="0"/>
              <a:t>, </a:t>
            </a:r>
            <a:r>
              <a:rPr lang="ko-KR" altLang="en-US" dirty="0"/>
              <a:t>체리</a:t>
            </a:r>
            <a:r>
              <a:rPr lang="en-US" altLang="ko-KR" dirty="0"/>
              <a:t>, </a:t>
            </a:r>
            <a:r>
              <a:rPr lang="ko-KR" altLang="en-US" dirty="0"/>
              <a:t>메모리</a:t>
            </a:r>
            <a:r>
              <a:rPr lang="en-US" altLang="ko-KR" dirty="0"/>
              <a:t>, </a:t>
            </a:r>
            <a:r>
              <a:rPr lang="ko-KR" altLang="en-US" dirty="0"/>
              <a:t>통신기능이 가능해졌다</a:t>
            </a:r>
            <a:r>
              <a:rPr lang="en-US" altLang="ko-KR" dirty="0"/>
              <a:t>. </a:t>
            </a:r>
            <a:r>
              <a:rPr lang="ko-KR" altLang="en-US" dirty="0"/>
              <a:t>이중 가장 확산 속도가 </a:t>
            </a:r>
            <a:r>
              <a:rPr lang="ko-KR" altLang="en-US" dirty="0" smtClean="0"/>
              <a:t>빠른 </a:t>
            </a:r>
            <a:r>
              <a:rPr lang="ko-KR" altLang="en-US" dirty="0"/>
              <a:t>센서 적용 분야는 자동차 및 이동전화이다</a:t>
            </a:r>
            <a:r>
              <a:rPr lang="en-US" altLang="ko-KR" dirty="0"/>
              <a:t>. </a:t>
            </a:r>
            <a:r>
              <a:rPr lang="ko-KR" altLang="en-US" dirty="0"/>
              <a:t>바이오</a:t>
            </a:r>
            <a:r>
              <a:rPr lang="en-US" altLang="ko-KR" dirty="0"/>
              <a:t>,</a:t>
            </a:r>
            <a:r>
              <a:rPr lang="ko-KR" altLang="en-US" dirty="0" err="1"/>
              <a:t>나노</a:t>
            </a:r>
            <a:r>
              <a:rPr lang="ko-KR" altLang="en-US" dirty="0"/>
              <a:t> 기술과 융합되면서 </a:t>
            </a:r>
            <a:r>
              <a:rPr lang="en-US" altLang="ko-KR" dirty="0" smtClean="0"/>
              <a:t>MEMS </a:t>
            </a:r>
            <a:r>
              <a:rPr lang="ko-KR" altLang="en-US" dirty="0" smtClean="0"/>
              <a:t>기술도 </a:t>
            </a:r>
            <a:r>
              <a:rPr lang="ko-KR" altLang="en-US" dirty="0"/>
              <a:t>처음에는 압력센서</a:t>
            </a:r>
            <a:r>
              <a:rPr lang="en-US" altLang="ko-KR" dirty="0"/>
              <a:t>, </a:t>
            </a:r>
            <a:r>
              <a:rPr lang="ko-KR" altLang="en-US" dirty="0"/>
              <a:t>가속도계</a:t>
            </a:r>
            <a:r>
              <a:rPr lang="en-US" altLang="ko-KR" dirty="0"/>
              <a:t>, </a:t>
            </a:r>
            <a:r>
              <a:rPr lang="ko-KR" altLang="en-US" dirty="0"/>
              <a:t>마이크로 </a:t>
            </a:r>
            <a:r>
              <a:rPr lang="ko-KR" altLang="en-US" dirty="0" err="1"/>
              <a:t>자이로</a:t>
            </a:r>
            <a:r>
              <a:rPr lang="ko-KR" altLang="en-US" dirty="0"/>
              <a:t> 등 대체로 </a:t>
            </a:r>
            <a:r>
              <a:rPr lang="ko-KR" altLang="en-US" dirty="0" err="1"/>
              <a:t>물리량</a:t>
            </a:r>
            <a:r>
              <a:rPr lang="ko-KR" altLang="en-US" dirty="0"/>
              <a:t> 측정을 </a:t>
            </a:r>
            <a:r>
              <a:rPr lang="ko-KR" altLang="en-US" dirty="0" smtClean="0"/>
              <a:t>위해 사용되었으나 </a:t>
            </a:r>
            <a:r>
              <a:rPr lang="ko-KR" altLang="en-US" dirty="0"/>
              <a:t>바이오센서</a:t>
            </a:r>
            <a:r>
              <a:rPr lang="en-US" altLang="ko-KR" dirty="0"/>
              <a:t>, </a:t>
            </a:r>
            <a:r>
              <a:rPr lang="ko-KR" altLang="en-US" dirty="0"/>
              <a:t>화학센서 및 광 </a:t>
            </a:r>
            <a:r>
              <a:rPr lang="en-US" altLang="ko-KR" dirty="0"/>
              <a:t>MEMS, RF MEMS </a:t>
            </a:r>
            <a:r>
              <a:rPr lang="ko-KR" altLang="en-US" dirty="0"/>
              <a:t>등의 구동기로 그 </a:t>
            </a:r>
            <a:r>
              <a:rPr lang="ko-KR" altLang="en-US" dirty="0" smtClean="0"/>
              <a:t>사용범위가 </a:t>
            </a:r>
            <a:r>
              <a:rPr lang="ko-KR" altLang="en-US" dirty="0"/>
              <a:t>확대되고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7099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요소 </a:t>
            </a:r>
            <a:r>
              <a:rPr lang="ko-KR" altLang="en-US" dirty="0" smtClean="0"/>
              <a:t>기술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엑추에이터</a:t>
            </a:r>
            <a:r>
              <a:rPr lang="en-US" altLang="ko-KR" dirty="0" smtClean="0"/>
              <a:t>(Actuator)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정의</a:t>
            </a:r>
            <a:endParaRPr lang="en-US" altLang="ko-KR" dirty="0" smtClean="0"/>
          </a:p>
          <a:p>
            <a:pPr lvl="1"/>
            <a:r>
              <a:rPr lang="ko-KR" altLang="en-US" dirty="0"/>
              <a:t>모터나 스위치</a:t>
            </a:r>
            <a:r>
              <a:rPr lang="en-US" altLang="ko-KR" dirty="0"/>
              <a:t>, </a:t>
            </a:r>
            <a:r>
              <a:rPr lang="ko-KR" altLang="en-US" dirty="0"/>
              <a:t>스피커</a:t>
            </a:r>
            <a:r>
              <a:rPr lang="en-US" altLang="ko-KR" dirty="0"/>
              <a:t>, </a:t>
            </a:r>
            <a:r>
              <a:rPr lang="ko-KR" altLang="en-US" dirty="0"/>
              <a:t>램프처럼 전기적인 신호의 변화를 이용하여 물리적인 상태를 바꿔주는 </a:t>
            </a:r>
            <a:r>
              <a:rPr lang="ko-KR" altLang="en-US" dirty="0" smtClean="0"/>
              <a:t>장치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r>
              <a:rPr lang="ko-KR" altLang="en-US" dirty="0" smtClean="0"/>
              <a:t>종류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기계공학 관점</a:t>
            </a:r>
            <a:endParaRPr lang="en-US" altLang="ko-KR" dirty="0"/>
          </a:p>
          <a:p>
            <a:pPr lvl="2"/>
            <a:r>
              <a:rPr lang="en-US" altLang="ko-KR" dirty="0" smtClean="0"/>
              <a:t> </a:t>
            </a:r>
            <a:r>
              <a:rPr lang="ko-KR" altLang="en-US" dirty="0"/>
              <a:t>물리적인 움직임을 생성하는 방식을 기준으로 </a:t>
            </a:r>
            <a:r>
              <a:rPr lang="ko-KR" altLang="en-US" dirty="0" err="1"/>
              <a:t>엑추에이터를</a:t>
            </a:r>
            <a:r>
              <a:rPr lang="ko-KR" altLang="en-US" dirty="0"/>
              <a:t> 구분한다</a:t>
            </a:r>
            <a:r>
              <a:rPr lang="en-US" altLang="ko-KR" dirty="0"/>
              <a:t>. </a:t>
            </a:r>
            <a:r>
              <a:rPr lang="ko-KR" altLang="en-US" dirty="0"/>
              <a:t>예를 들면</a:t>
            </a:r>
            <a:r>
              <a:rPr lang="en-US" altLang="ko-KR" dirty="0"/>
              <a:t>, </a:t>
            </a:r>
            <a:r>
              <a:rPr lang="ko-KR" altLang="en-US" dirty="0" err="1"/>
              <a:t>전기식</a:t>
            </a:r>
            <a:r>
              <a:rPr lang="ko-KR" altLang="en-US" dirty="0"/>
              <a:t> </a:t>
            </a:r>
            <a:r>
              <a:rPr lang="ko-KR" altLang="en-US" dirty="0" err="1"/>
              <a:t>엑추에이터</a:t>
            </a:r>
            <a:r>
              <a:rPr lang="en-US" altLang="ko-KR" dirty="0"/>
              <a:t>, </a:t>
            </a:r>
            <a:r>
              <a:rPr lang="ko-KR" altLang="en-US" dirty="0"/>
              <a:t>유압식 </a:t>
            </a:r>
            <a:r>
              <a:rPr lang="ko-KR" altLang="en-US" dirty="0" err="1"/>
              <a:t>엑추에이터</a:t>
            </a:r>
            <a:r>
              <a:rPr lang="en-US" altLang="ko-KR" dirty="0"/>
              <a:t>, </a:t>
            </a:r>
            <a:r>
              <a:rPr lang="ko-KR" altLang="en-US" dirty="0" err="1"/>
              <a:t>공기압식</a:t>
            </a:r>
            <a:r>
              <a:rPr lang="ko-KR" altLang="en-US" dirty="0"/>
              <a:t> </a:t>
            </a:r>
            <a:r>
              <a:rPr lang="ko-KR" altLang="en-US" dirty="0" err="1"/>
              <a:t>엑추에이터</a:t>
            </a:r>
            <a:r>
              <a:rPr lang="ko-KR" altLang="en-US" dirty="0"/>
              <a:t> 등이다</a:t>
            </a:r>
            <a:r>
              <a:rPr lang="en-US" altLang="ko-KR" dirty="0"/>
              <a:t>. </a:t>
            </a:r>
            <a:r>
              <a:rPr lang="ko-KR" altLang="en-US" dirty="0"/>
              <a:t>그러나</a:t>
            </a:r>
            <a:r>
              <a:rPr lang="en-US" altLang="ko-KR" dirty="0"/>
              <a:t>, </a:t>
            </a:r>
            <a:r>
              <a:rPr lang="ko-KR" altLang="en-US" dirty="0"/>
              <a:t>이런 구분은 모터에서 발견되는 회전운동이나 피스톤이나 스위치에서 발견되는 직선운동과 같은 물리적인 움직임을 생성하는 </a:t>
            </a:r>
            <a:r>
              <a:rPr lang="ko-KR" altLang="en-US" dirty="0" err="1"/>
              <a:t>엑추에이터에</a:t>
            </a:r>
            <a:r>
              <a:rPr lang="ko-KR" altLang="en-US" dirty="0"/>
              <a:t> 한하여 적용</a:t>
            </a:r>
          </a:p>
          <a:p>
            <a:pPr lvl="1"/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r>
              <a:rPr lang="ko-KR" altLang="en-US" dirty="0" smtClean="0"/>
              <a:t>관점</a:t>
            </a:r>
            <a:endParaRPr lang="en-US" altLang="ko-KR" dirty="0" smtClean="0"/>
          </a:p>
          <a:p>
            <a:pPr lvl="2"/>
            <a:r>
              <a:rPr lang="ko-KR" altLang="en-US" dirty="0"/>
              <a:t>물리적인 움직임의 변화뿐만 아니라</a:t>
            </a:r>
            <a:r>
              <a:rPr lang="en-US" altLang="ko-KR" dirty="0"/>
              <a:t>, </a:t>
            </a:r>
            <a:r>
              <a:rPr lang="ko-KR" altLang="en-US" dirty="0"/>
              <a:t>소리의 변화</a:t>
            </a:r>
            <a:r>
              <a:rPr lang="en-US" altLang="ko-KR" dirty="0"/>
              <a:t>, </a:t>
            </a:r>
            <a:r>
              <a:rPr lang="ko-KR" altLang="en-US" dirty="0"/>
              <a:t>빛의 변화</a:t>
            </a:r>
            <a:r>
              <a:rPr lang="en-US" altLang="ko-KR" dirty="0"/>
              <a:t>, </a:t>
            </a:r>
            <a:r>
              <a:rPr lang="ko-KR" altLang="en-US" dirty="0"/>
              <a:t>온도의 변화</a:t>
            </a:r>
            <a:r>
              <a:rPr lang="en-US" altLang="ko-KR" dirty="0"/>
              <a:t>, </a:t>
            </a:r>
            <a:r>
              <a:rPr lang="ko-KR" altLang="en-US" dirty="0"/>
              <a:t>농도의 변화 등 바뀌는 상태의 유형에 따라 </a:t>
            </a:r>
            <a:r>
              <a:rPr lang="ko-KR" altLang="en-US" dirty="0" err="1"/>
              <a:t>엑추에이터를</a:t>
            </a:r>
            <a:r>
              <a:rPr lang="ko-KR" altLang="en-US" dirty="0"/>
              <a:t> 구분하기도 한다</a:t>
            </a:r>
            <a:r>
              <a:rPr lang="en-US" altLang="ko-KR" dirty="0"/>
              <a:t>. </a:t>
            </a:r>
            <a:r>
              <a:rPr lang="ko-KR" altLang="en-US" dirty="0"/>
              <a:t>예를 들어</a:t>
            </a:r>
            <a:r>
              <a:rPr lang="en-US" altLang="ko-KR" dirty="0"/>
              <a:t>, </a:t>
            </a:r>
            <a:r>
              <a:rPr lang="ko-KR" altLang="en-US" dirty="0"/>
              <a:t>스피커나 </a:t>
            </a:r>
            <a:r>
              <a:rPr lang="ko-KR" altLang="en-US" dirty="0" err="1"/>
              <a:t>도어벨</a:t>
            </a:r>
            <a:r>
              <a:rPr lang="en-US" altLang="ko-KR" dirty="0"/>
              <a:t>(doorbell) </a:t>
            </a:r>
            <a:r>
              <a:rPr lang="ko-KR" altLang="en-US" dirty="0"/>
              <a:t>같은 것은 소리의 변화와 관련된 </a:t>
            </a:r>
            <a:r>
              <a:rPr lang="ko-KR" altLang="en-US" dirty="0" err="1"/>
              <a:t>엑추에이터이며</a:t>
            </a:r>
            <a:r>
              <a:rPr lang="en-US" altLang="ko-KR" dirty="0"/>
              <a:t>, </a:t>
            </a:r>
            <a:r>
              <a:rPr lang="ko-KR" altLang="en-US" dirty="0"/>
              <a:t>스마트 </a:t>
            </a:r>
            <a:r>
              <a:rPr lang="en-US" altLang="ko-KR" dirty="0"/>
              <a:t>LED </a:t>
            </a:r>
            <a:r>
              <a:rPr lang="ko-KR" altLang="en-US" dirty="0"/>
              <a:t>램프나 </a:t>
            </a:r>
            <a:r>
              <a:rPr lang="en-US" altLang="ko-KR" dirty="0"/>
              <a:t>LED </a:t>
            </a:r>
            <a:r>
              <a:rPr lang="ko-KR" altLang="en-US" dirty="0"/>
              <a:t>전광판 등은 빛의 변화와 관련된 </a:t>
            </a:r>
            <a:r>
              <a:rPr lang="ko-KR" altLang="en-US" dirty="0" err="1"/>
              <a:t>엑추에이터</a:t>
            </a:r>
            <a:endParaRPr lang="ko-KR" altLang="en-US" dirty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7099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사양 </a:t>
            </a:r>
            <a:r>
              <a:rPr lang="ko-KR" altLang="en-US" dirty="0" smtClean="0"/>
              <a:t>명세화 </a:t>
            </a:r>
            <a:r>
              <a:rPr lang="en-US" altLang="ko-KR" dirty="0" smtClean="0"/>
              <a:t>– Summary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목</a:t>
            </a:r>
            <a:r>
              <a:rPr lang="ko-KR" altLang="en-US" dirty="0"/>
              <a:t>표</a:t>
            </a:r>
            <a:r>
              <a:rPr lang="ko-KR" altLang="en-US" dirty="0" smtClean="0"/>
              <a:t> 예산</a:t>
            </a:r>
            <a:r>
              <a:rPr lang="en-US" altLang="ko-KR" dirty="0" smtClean="0"/>
              <a:t>: </a:t>
            </a:r>
            <a:r>
              <a:rPr lang="en-US" altLang="ko-KR" dirty="0" smtClean="0"/>
              <a:t>15</a:t>
            </a:r>
            <a:r>
              <a:rPr lang="en-US" altLang="ko-KR" dirty="0" smtClean="0"/>
              <a:t>0,000</a:t>
            </a:r>
            <a:r>
              <a:rPr lang="ko-KR" altLang="en-US" dirty="0" smtClean="0"/>
              <a:t>원</a:t>
            </a:r>
            <a:endParaRPr lang="en-US" altLang="ko-KR" dirty="0" smtClean="0"/>
          </a:p>
          <a:p>
            <a:r>
              <a:rPr lang="ko-KR" altLang="en-US" dirty="0" smtClean="0"/>
              <a:t>구성 사항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569254"/>
              </p:ext>
            </p:extLst>
          </p:nvPr>
        </p:nvGraphicFramePr>
        <p:xfrm>
          <a:off x="251520" y="1700809"/>
          <a:ext cx="8568951" cy="41419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656184"/>
                <a:gridCol w="4056450"/>
                <a:gridCol w="2856317"/>
              </a:tblGrid>
              <a:tr h="3974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유형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제품명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가격</a:t>
                      </a:r>
                      <a:endParaRPr lang="ko-KR" altLang="en-US" dirty="0"/>
                    </a:p>
                  </a:txBody>
                  <a:tcPr/>
                </a:tc>
              </a:tr>
              <a:tr h="39748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센서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800" kern="1200" dirty="0" err="1" smtClean="0">
                          <a:effectLst/>
                        </a:rPr>
                        <a:t>라즈베리파이</a:t>
                      </a:r>
                      <a:r>
                        <a:rPr lang="ko-KR" altLang="en-US" sz="1800" kern="1200" dirty="0" smtClean="0">
                          <a:effectLst/>
                        </a:rPr>
                        <a:t> 카메라모듈 </a:t>
                      </a:r>
                      <a:r>
                        <a:rPr lang="en-US" altLang="ko-KR" sz="1800" kern="1200" dirty="0" smtClean="0">
                          <a:effectLst/>
                        </a:rPr>
                        <a:t>V2, 8MP</a:t>
                      </a:r>
                      <a:endParaRPr lang="en-US" altLang="ko-KR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31,000</a:t>
                      </a:r>
                      <a:r>
                        <a:rPr lang="ko-KR" altLang="en-US" dirty="0" smtClean="0"/>
                        <a:t>원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68607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800" kern="1200" dirty="0" err="1" smtClean="0">
                          <a:effectLst/>
                        </a:rPr>
                        <a:t>ReSpeaker</a:t>
                      </a:r>
                      <a:r>
                        <a:rPr lang="en-US" altLang="ko-KR" sz="1800" kern="1200" dirty="0" smtClean="0">
                          <a:effectLst/>
                        </a:rPr>
                        <a:t> 2-Mics Pi HAT [NT107100001]</a:t>
                      </a:r>
                      <a:endParaRPr lang="en-US" altLang="ko-KR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11,800</a:t>
                      </a:r>
                      <a:r>
                        <a:rPr lang="ko-KR" altLang="en-US" dirty="0" smtClean="0"/>
                        <a:t>원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68607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엑추에이터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 smtClean="0">
                          <a:effectLst/>
                        </a:rPr>
                        <a:t>[ABKO] BONITA SP1</a:t>
                      </a:r>
                      <a:endParaRPr lang="en-US" altLang="ko-KR" sz="1800" b="0" i="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3,800</a:t>
                      </a:r>
                      <a:r>
                        <a:rPr lang="ko-KR" altLang="en-US" dirty="0" smtClean="0"/>
                        <a:t>원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99180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라즈베리파이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인치 터치스크린용 </a:t>
                      </a:r>
                      <a:r>
                        <a:rPr lang="ko-KR" alt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엔클로저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(Raspberry Pi Touchscreen Enclosure)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39,000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</a:t>
                      </a:r>
                      <a:endParaRPr lang="ko-KR" altLang="en-US" b="0" dirty="0"/>
                    </a:p>
                  </a:txBody>
                  <a:tcPr anchor="ctr"/>
                </a:tc>
              </a:tr>
              <a:tr h="5854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기타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목공예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SD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카드</a:t>
                      </a:r>
                      <a:endParaRPr lang="en-US" altLang="ko-KR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(10,000</a:t>
                      </a:r>
                      <a:r>
                        <a:rPr lang="ko-KR" altLang="en-US" dirty="0" smtClean="0"/>
                        <a:t>원 내외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39748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총 합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85,600</a:t>
                      </a:r>
                      <a:r>
                        <a:rPr lang="ko-KR" altLang="en-US" dirty="0" smtClean="0"/>
                        <a:t>원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171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사양 </a:t>
            </a:r>
            <a:r>
              <a:rPr lang="ko-KR" altLang="en-US" dirty="0" smtClean="0"/>
              <a:t>명세화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센서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라즈베리파이</a:t>
            </a:r>
            <a:r>
              <a:rPr lang="ko-KR" altLang="en-US" dirty="0"/>
              <a:t> 카메라모듈 </a:t>
            </a:r>
            <a:r>
              <a:rPr lang="en-US" altLang="ko-KR" dirty="0"/>
              <a:t>V2, 8MP</a:t>
            </a:r>
            <a:endParaRPr lang="en-US" altLang="ko-KR" dirty="0">
              <a:solidFill>
                <a:schemeClr val="dk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6377187"/>
              </p:ext>
            </p:extLst>
          </p:nvPr>
        </p:nvGraphicFramePr>
        <p:xfrm>
          <a:off x="323528" y="1268760"/>
          <a:ext cx="8424937" cy="496855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14811"/>
                <a:gridCol w="6710126"/>
              </a:tblGrid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내역</a:t>
                      </a:r>
                      <a:endParaRPr lang="ko-KR" altLang="en-US" dirty="0"/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디바이스명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 smtClean="0">
                          <a:latin typeface="+mn-lt"/>
                        </a:rPr>
                        <a:t>라즈베리파이</a:t>
                      </a:r>
                      <a:r>
                        <a:rPr lang="ko-KR" altLang="en-US" dirty="0" smtClean="0">
                          <a:latin typeface="+mn-lt"/>
                        </a:rPr>
                        <a:t> 카메라모듈 </a:t>
                      </a:r>
                      <a:r>
                        <a:rPr lang="en-US" altLang="ko-KR" dirty="0" smtClean="0">
                          <a:latin typeface="+mn-lt"/>
                        </a:rPr>
                        <a:t>V2, 8MP</a:t>
                      </a:r>
                      <a:endParaRPr lang="ko-KR" altLang="en-US" dirty="0">
                        <a:latin typeface="+mn-lt"/>
                      </a:endParaRPr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제조사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RASPBERRY-PI</a:t>
                      </a:r>
                      <a:endParaRPr lang="ko-KR" altLang="en-US" dirty="0">
                        <a:latin typeface="+mn-lt"/>
                      </a:endParaRPr>
                    </a:p>
                  </a:txBody>
                  <a:tcPr/>
                </a:tc>
              </a:tr>
              <a:tr h="3703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가격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31,000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</a:t>
                      </a:r>
                      <a:endParaRPr lang="ko-KR" altLang="en-US" b="0" dirty="0">
                        <a:latin typeface="+mn-lt"/>
                      </a:endParaRPr>
                    </a:p>
                  </a:txBody>
                  <a:tcPr/>
                </a:tc>
              </a:tr>
              <a:tr h="34873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사진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862" y="2859070"/>
            <a:ext cx="4220997" cy="31657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4072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디바이스 사양 </a:t>
            </a:r>
            <a:r>
              <a:rPr lang="ko-KR" altLang="en-US" dirty="0" smtClean="0"/>
              <a:t>명세화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센서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라즈베리파이</a:t>
            </a:r>
            <a:r>
              <a:rPr lang="ko-KR" altLang="en-US" dirty="0"/>
              <a:t> 카메라모듈 </a:t>
            </a:r>
            <a:r>
              <a:rPr lang="en-US" altLang="ko-KR" dirty="0"/>
              <a:t>V2, 8MP</a:t>
            </a:r>
            <a:endParaRPr lang="en-US" altLang="ko-KR" dirty="0">
              <a:solidFill>
                <a:schemeClr val="dk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F8A20-CD6F-40D6-A9B2-7254742EF680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563226"/>
              </p:ext>
            </p:extLst>
          </p:nvPr>
        </p:nvGraphicFramePr>
        <p:xfrm>
          <a:off x="323528" y="1268760"/>
          <a:ext cx="8424936" cy="386432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60977"/>
                <a:gridCol w="6463959"/>
              </a:tblGrid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내역</a:t>
                      </a:r>
                      <a:endParaRPr lang="ko-KR" altLang="en-US" dirty="0"/>
                    </a:p>
                  </a:txBody>
                  <a:tcPr/>
                </a:tc>
              </a:tr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주요 기능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고품질 </a:t>
                      </a: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8MP Sony IMX219 </a:t>
                      </a:r>
                      <a:r>
                        <a:rPr lang="ko-KR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이미지 센서를 통한 고정초점렌즈</a:t>
                      </a:r>
                      <a:endParaRPr lang="ko-KR" altLang="en-US" dirty="0"/>
                    </a:p>
                  </a:txBody>
                  <a:tcPr/>
                </a:tc>
              </a:tr>
              <a:tr h="3761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상세 </a:t>
                      </a:r>
                      <a:r>
                        <a:rPr lang="ko-KR" altLang="en-US" dirty="0" err="1" smtClean="0"/>
                        <a:t>스펙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Capture video at 1080p30, 720p60 and 640x480p90 resolutions</a:t>
                      </a:r>
                    </a:p>
                  </a:txBody>
                  <a:tcPr/>
                </a:tc>
              </a:tr>
              <a:tr h="6205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적용분야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파이썬을</a:t>
                      </a:r>
                      <a:r>
                        <a:rPr lang="ko-KR" altLang="en-US" dirty="0" smtClean="0"/>
                        <a:t> 이용한 인공지능 얼굴인식 프로그램을 적용할 계획</a:t>
                      </a:r>
                      <a:endParaRPr lang="ko-KR" altLang="en-US" dirty="0"/>
                    </a:p>
                  </a:txBody>
                  <a:tcPr/>
                </a:tc>
              </a:tr>
              <a:tr h="6582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목표 시스템</a:t>
                      </a:r>
                      <a:r>
                        <a:rPr lang="en-US" altLang="ko-KR" dirty="0" smtClean="0"/>
                        <a:t/>
                      </a:r>
                      <a:br>
                        <a:rPr lang="en-US" altLang="ko-KR" dirty="0" smtClean="0"/>
                      </a:br>
                      <a:r>
                        <a:rPr lang="ko-KR" altLang="en-US" dirty="0" smtClean="0"/>
                        <a:t>활용 예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라즈베리파이로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CCTV</a:t>
                      </a:r>
                      <a:r>
                        <a:rPr lang="ko-KR" altLang="en-US" dirty="0" smtClean="0"/>
                        <a:t>만들기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en-US" altLang="ko-KR" dirty="0" smtClean="0">
                          <a:hlinkClick r:id="rId2"/>
                        </a:rPr>
                        <a:t>https://www.youtube.com/watch?v=DIGwweDJCBk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</a:tr>
              <a:tr h="4172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예상구현 난이도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중</a:t>
                      </a:r>
                      <a:endParaRPr lang="ko-KR" altLang="en-US" dirty="0"/>
                    </a:p>
                  </a:txBody>
                  <a:tcPr/>
                </a:tc>
              </a:tr>
              <a:tr h="7758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기타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hlinkClick r:id="rId3"/>
                        </a:rPr>
                        <a:t>http://www.devicemart.co.kr/goods/view?no=1077951#goods_file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351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b="1" dirty="0" err="1" smtClean="0">
            <a:solidFill>
              <a:schemeClr val="bg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22283</TotalTime>
  <Words>1213</Words>
  <Application>Microsoft Office PowerPoint</Application>
  <PresentationFormat>화면 슬라이드 쇼(4:3)</PresentationFormat>
  <Paragraphs>361</Paragraphs>
  <Slides>25</Slides>
  <Notes>2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  <vt:variant>
        <vt:lpstr>재구성한 쇼</vt:lpstr>
      </vt:variant>
      <vt:variant>
        <vt:i4>7</vt:i4>
      </vt:variant>
    </vt:vector>
  </HeadingPairs>
  <TitlesOfParts>
    <vt:vector size="33" baseType="lpstr">
      <vt:lpstr>Office 테마</vt:lpstr>
      <vt:lpstr>PowerPoint 프레젠테이션</vt:lpstr>
      <vt:lpstr>목차</vt:lpstr>
      <vt:lpstr>IoT 디바이스 요소 기술 - 개요</vt:lpstr>
      <vt:lpstr>IoT 디바이스 요소 기술 - 센서</vt:lpstr>
      <vt:lpstr>IoT 디바이스 요소 기술 - 센서</vt:lpstr>
      <vt:lpstr>IoT 디바이스 요소 기술 – 엑추에이터(Actuator)</vt:lpstr>
      <vt:lpstr>IoT 디바이스 사양 명세화 – Summary</vt:lpstr>
      <vt:lpstr>IoT 디바이스 사양 명세화 - 센서</vt:lpstr>
      <vt:lpstr>IoT 디바이스 사양 명세화 - 센서</vt:lpstr>
      <vt:lpstr>IoT 디바이스 사양 명세화 - 센서</vt:lpstr>
      <vt:lpstr>IoT 디바이스 사양 명세화 - 센서</vt:lpstr>
      <vt:lpstr>IoT 디바이스 사양 명세화 - 엑추에이터</vt:lpstr>
      <vt:lpstr>IoT 디바이스 사양 명세화 - 엑추에이터</vt:lpstr>
      <vt:lpstr>IoT 디바이스 사양 명세화 - 엑추에이터</vt:lpstr>
      <vt:lpstr>IoT 디바이스 사양 명세화 - 엑추에이터</vt:lpstr>
      <vt:lpstr>IoT 디바이스 사양 명세화 - 구성도</vt:lpstr>
      <vt:lpstr>IoT 디바이스 디자인 고려사항(컨텐츠)</vt:lpstr>
      <vt:lpstr>IoT 디바이스 디자인 고려사항(컨텐츠)</vt:lpstr>
      <vt:lpstr>IoT 디바이스 디자인 고려사항</vt:lpstr>
      <vt:lpstr>IoT 디바이스 디자인 고려사항</vt:lpstr>
      <vt:lpstr>IoT 디바이스 디자인 고려사항</vt:lpstr>
      <vt:lpstr>IoT 디바이스 디자인 고려사항</vt:lpstr>
      <vt:lpstr>IoT 디바이스 UI기능 명세화</vt:lpstr>
      <vt:lpstr>전체 디바이스 프로토 타입</vt:lpstr>
      <vt:lpstr>전체 디바이스 프로토 타입</vt:lpstr>
      <vt:lpstr>재구성한 쇼 1</vt:lpstr>
      <vt:lpstr>재구성한 쇼 2</vt:lpstr>
      <vt:lpstr>Find Behaviors Variables</vt:lpstr>
      <vt:lpstr>Research Users Requirements</vt:lpstr>
      <vt:lpstr>Analyzing Behaviors Variables</vt:lpstr>
      <vt:lpstr>Make individual Persona</vt:lpstr>
      <vt:lpstr>What if customer’s requirements</vt:lpstr>
    </vt:vector>
  </TitlesOfParts>
  <Company>STA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주재현</dc:creator>
  <cp:lastModifiedBy>USER</cp:lastModifiedBy>
  <cp:revision>674</cp:revision>
  <cp:lastPrinted>2012-09-28T01:49:35Z</cp:lastPrinted>
  <dcterms:created xsi:type="dcterms:W3CDTF">2011-02-25T04:33:20Z</dcterms:created>
  <dcterms:modified xsi:type="dcterms:W3CDTF">2019-06-21T01:32:21Z</dcterms:modified>
</cp:coreProperties>
</file>